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2"/>
  </p:sldMasterIdLst>
  <p:notesMasterIdLst>
    <p:notesMasterId r:id="rId28"/>
  </p:notesMasterIdLst>
  <p:handoutMasterIdLst>
    <p:handoutMasterId r:id="rId29"/>
  </p:handoutMasterIdLst>
  <p:sldIdLst>
    <p:sldId id="291" r:id="rId3"/>
    <p:sldId id="258" r:id="rId4"/>
    <p:sldId id="259" r:id="rId5"/>
    <p:sldId id="264" r:id="rId6"/>
    <p:sldId id="293" r:id="rId7"/>
    <p:sldId id="289" r:id="rId8"/>
    <p:sldId id="266" r:id="rId9"/>
    <p:sldId id="303" r:id="rId10"/>
    <p:sldId id="304" r:id="rId11"/>
    <p:sldId id="294" r:id="rId12"/>
    <p:sldId id="295" r:id="rId13"/>
    <p:sldId id="296" r:id="rId14"/>
    <p:sldId id="305" r:id="rId15"/>
    <p:sldId id="287" r:id="rId16"/>
    <p:sldId id="297" r:id="rId17"/>
    <p:sldId id="298" r:id="rId18"/>
    <p:sldId id="299" r:id="rId19"/>
    <p:sldId id="286" r:id="rId20"/>
    <p:sldId id="300" r:id="rId21"/>
    <p:sldId id="275" r:id="rId22"/>
    <p:sldId id="282" r:id="rId23"/>
    <p:sldId id="276" r:id="rId24"/>
    <p:sldId id="274" r:id="rId25"/>
    <p:sldId id="301" r:id="rId26"/>
    <p:sldId id="292" r:id="rId27"/>
  </p:sldIdLst>
  <p:sldSz cx="9144000" cy="5143500" type="screen16x9"/>
  <p:notesSz cx="7104063" cy="10234613"/>
  <p:embeddedFontLst>
    <p:embeddedFont>
      <p:font typeface="Arial Bold" panose="020B0704020202020204" pitchFamily="34" charset="0"/>
      <p:bold r:id="rId30"/>
    </p:embeddedFon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PingFangSC-Regular" panose="020B0400000000000000"/>
      <p:regular r:id="rId37"/>
    </p:embeddedFont>
    <p:embeddedFont>
      <p:font typeface="Times New Roman Bold Italic" panose="02020703060505090304" pitchFamily="18" charset="0"/>
      <p:boldItalic r:id="rId38"/>
    </p:embeddedFont>
    <p:embeddedFont>
      <p:font typeface="等线" panose="02010600030101010101" pitchFamily="2" charset="-122"/>
      <p:regular r:id="rId39"/>
      <p:bold r:id="rId40"/>
    </p:embeddedFont>
    <p:embeddedFont>
      <p:font typeface="微软雅黑" panose="020B0503020204020204" pitchFamily="34" charset="-122"/>
      <p:regular r:id="rId41"/>
      <p:bold r:id="rId42"/>
    </p:embeddedFont>
  </p:embeddedFontLst>
  <p:custDataLst>
    <p:tags r:id="rId43"/>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E46C0A"/>
    <a:srgbClr val="A5A5A5"/>
    <a:srgbClr val="C0504D"/>
    <a:srgbClr val="FFC000"/>
    <a:srgbClr val="A01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700" autoAdjust="0"/>
  </p:normalViewPr>
  <p:slideViewPr>
    <p:cSldViewPr snapToGrid="0">
      <p:cViewPr varScale="1">
        <p:scale>
          <a:sx n="109" d="100"/>
          <a:sy n="109" d="100"/>
        </p:scale>
        <p:origin x="480" y="82"/>
      </p:cViewPr>
      <p:guideLst>
        <p:guide orient="horz" pos="1620"/>
        <p:guide pos="2885"/>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2023/11/21</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E5B3B29A-8692-4F3D-8513-9D96B9A64A6B}" type="datetimeFigureOut">
              <a:rPr lang="zh-CN" altLang="en-US" smtClean="0"/>
              <a:t>2023/11/21</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D65111EE-0A94-4D8D-A2F6-2B373123C64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33468F-E3AF-43FE-A999-55777B453A68}"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68F6A8-3BC0-46F2-8CFA-A8B06BC4CDA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68F6A8-3BC0-46F2-8CFA-A8B06BC4CDA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68F6A8-3BC0-46F2-8CFA-A8B06BC4CDA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33468F-E3AF-43FE-A999-55777B453A68}" type="slidenum">
              <a:rPr lang="zh-CN" altLang="en-US" smtClean="0">
                <a:solidFill>
                  <a:prstClr val="black"/>
                </a:solidFill>
              </a:rPr>
              <a:t>25</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z="1800" smtClean="0">
                <a:solidFill>
                  <a:prstClr val="black"/>
                </a:solidFill>
              </a:rPr>
              <a:t>2023/11/21</a:t>
            </a:fld>
            <a:endParaRPr lang="zh-CN" altLang="en-US" sz="1800">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z="1800" smtClean="0">
                <a:solidFill>
                  <a:prstClr val="black"/>
                </a:solidFill>
              </a:rPr>
              <a:t>‹#›</a:t>
            </a:fld>
            <a:endParaRPr lang="zh-CN" altLang="en-US" sz="1800">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7559" b="7902"/>
          <a:stretch>
            <a:fillRect/>
          </a:stretch>
        </p:blipFill>
        <p:spPr>
          <a:xfrm>
            <a:off x="0" y="-12700"/>
            <a:ext cx="9144000" cy="5156200"/>
          </a:xfrm>
          <a:prstGeom prst="rect">
            <a:avLst/>
          </a:prstGeom>
        </p:spPr>
      </p:pic>
      <p:sp>
        <p:nvSpPr>
          <p:cNvPr id="2" name="矩形 1"/>
          <p:cNvSpPr/>
          <p:nvPr userDrawn="1"/>
        </p:nvSpPr>
        <p:spPr>
          <a:xfrm>
            <a:off x="0" y="-12700"/>
            <a:ext cx="9144000" cy="5156200"/>
          </a:xfrm>
          <a:prstGeom prst="rect">
            <a:avLst/>
          </a:prstGeom>
          <a:solidFill>
            <a:schemeClr val="accent2">
              <a:lumMod val="5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4" name="TextBox 3"/>
          <p:cNvSpPr txBox="1"/>
          <p:nvPr userDrawn="1"/>
        </p:nvSpPr>
        <p:spPr>
          <a:xfrm>
            <a:off x="1907704" y="4937739"/>
            <a:ext cx="1224136" cy="121920"/>
          </a:xfrm>
          <a:prstGeom prst="rect">
            <a:avLst/>
          </a:prstGeom>
          <a:noFill/>
        </p:spPr>
        <p:txBody>
          <a:bodyPr wrap="square" rtlCol="0">
            <a:spAutoFit/>
          </a:bodyPr>
          <a:lstStyle/>
          <a:p>
            <a:pPr defTabSz="914400">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下载</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http:///xiazai/</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2023/11/21</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69219"/>
            <a:ext cx="78867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9250A580-A207-4C7B-A87A-DCE319C419AC}" type="datetimeFigureOut">
              <a:rPr lang="zh-CN" altLang="en-US" smtClean="0"/>
              <a:t>2023/11/21</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71210CF5-3CA3-4D05-95AB-7BD0CAC46CF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z="1800" smtClean="0">
                <a:solidFill>
                  <a:prstClr val="black"/>
                </a:solidFill>
              </a:rPr>
              <a:t>2023/11/21</a:t>
            </a:fld>
            <a:endParaRPr lang="zh-CN" altLang="en-US" sz="1800">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z="1800" smtClean="0">
                <a:solidFill>
                  <a:prstClr val="black"/>
                </a:solidFill>
              </a:rPr>
              <a:t>‹#›</a:t>
            </a:fld>
            <a:endParaRPr lang="zh-CN" altLang="en-US" sz="1800">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3.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7559" b="7902"/>
          <a:stretch>
            <a:fillRect/>
          </a:stretch>
        </p:blipFill>
        <p:spPr>
          <a:xfrm>
            <a:off x="0" y="-12700"/>
            <a:ext cx="9144000" cy="5156200"/>
          </a:xfrm>
          <a:prstGeom prst="rect">
            <a:avLst/>
          </a:prstGeom>
        </p:spPr>
      </p:pic>
      <p:sp>
        <p:nvSpPr>
          <p:cNvPr id="3" name="矩形 2"/>
          <p:cNvSpPr/>
          <p:nvPr/>
        </p:nvSpPr>
        <p:spPr>
          <a:xfrm>
            <a:off x="4993188" y="4196"/>
            <a:ext cx="3573193" cy="5154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nvSpPr>
        <p:spPr>
          <a:xfrm>
            <a:off x="4291066" y="1238153"/>
            <a:ext cx="497743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00000"/>
              </a:lnSpc>
              <a:buFontTx/>
              <a:buNone/>
              <a:defRPr sz="6000">
                <a:solidFill>
                  <a:srgbClr val="FFECD4"/>
                </a:solidFill>
                <a:latin typeface="造字工房俊雅锐宋体验版常规体" pitchFamily="50" charset="-122"/>
                <a:ea typeface="造字工房俊雅锐宋体验版常规体" pitchFamily="50" charset="-122"/>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9pPr>
          </a:lstStyle>
          <a:p>
            <a:pPr>
              <a:defRPr/>
            </a:pPr>
            <a:r>
              <a:rPr lang="en-US" altLang="zh-CN" sz="3600" dirty="0"/>
              <a:t>Class action and employment discrimination</a:t>
            </a:r>
            <a:endParaRPr lang="en-US" altLang="zh-CN" sz="3600" spc="450" dirty="0">
              <a:solidFill>
                <a:srgbClr val="FFFFFF"/>
              </a:solidFill>
              <a:latin typeface="方正正黑简体" panose="02000000000000000000" pitchFamily="2" charset="-122"/>
              <a:ea typeface="方正正黑简体" panose="02000000000000000000" pitchFamily="2" charset="-122"/>
              <a:sym typeface="Arial" panose="020B0604020202020204" pitchFamily="34" charset="0"/>
            </a:endParaRPr>
          </a:p>
        </p:txBody>
      </p:sp>
      <p:cxnSp>
        <p:nvCxnSpPr>
          <p:cNvPr id="6" name="直接连接符 5"/>
          <p:cNvCxnSpPr/>
          <p:nvPr/>
        </p:nvCxnSpPr>
        <p:spPr>
          <a:xfrm>
            <a:off x="5632085" y="3336132"/>
            <a:ext cx="22954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367146" y="4012742"/>
            <a:ext cx="324646" cy="929689"/>
          </a:xfrm>
          <a:prstGeom prst="rect">
            <a:avLst/>
          </a:prstGeom>
        </p:spPr>
        <p:txBody>
          <a:bodyPr wrap="none">
            <a:spAutoFit/>
          </a:bodyPr>
          <a:lstStyle/>
          <a:p>
            <a:pPr algn="ctr"/>
            <a:endParaRPr lang="en-US" altLang="zh-CN" sz="1100" dirty="0">
              <a:solidFill>
                <a:srgbClr val="000000"/>
              </a:solidFill>
              <a:latin typeface="Arial" panose="020B0604020202020204" pitchFamily="34" charset="0"/>
              <a:ea typeface="微软雅黑" panose="020B0503020204020204" pitchFamily="34" charset="-122"/>
              <a:cs typeface="Tahoma" panose="020B0604030504040204" pitchFamily="34" charset="0"/>
              <a:sym typeface="Arial" panose="020B0604020202020204" pitchFamily="34" charset="0"/>
            </a:endParaRPr>
          </a:p>
        </p:txBody>
      </p:sp>
      <p:sp>
        <p:nvSpPr>
          <p:cNvPr id="2" name="文本框 1"/>
          <p:cNvSpPr txBox="1"/>
          <p:nvPr/>
        </p:nvSpPr>
        <p:spPr>
          <a:xfrm>
            <a:off x="4691576" y="3463133"/>
            <a:ext cx="4171070" cy="461665"/>
          </a:xfrm>
          <a:prstGeom prst="rect">
            <a:avLst/>
          </a:prstGeom>
          <a:noFill/>
        </p:spPr>
        <p:txBody>
          <a:bodyPr wrap="square" rtlCol="0">
            <a:spAutoFit/>
          </a:bodyPr>
          <a:lstStyle/>
          <a:p>
            <a:pPr algn="ctr"/>
            <a:r>
              <a:rPr lang="en-US" altLang="zh-CN" sz="2400" dirty="0"/>
              <a:t>Walmart Stores, Inc. v. Dukes</a:t>
            </a:r>
            <a:endParaRPr lang="zh-CN" altLang="en-US" sz="2400" dirty="0"/>
          </a:p>
        </p:txBody>
      </p:sp>
      <p:sp>
        <p:nvSpPr>
          <p:cNvPr id="4" name="文本框 3"/>
          <p:cNvSpPr txBox="1"/>
          <p:nvPr/>
        </p:nvSpPr>
        <p:spPr>
          <a:xfrm>
            <a:off x="5033139" y="4180954"/>
            <a:ext cx="3487944" cy="300082"/>
          </a:xfrm>
          <a:prstGeom prst="rect">
            <a:avLst/>
          </a:prstGeom>
          <a:noFill/>
        </p:spPr>
        <p:txBody>
          <a:bodyPr wrap="square" rtlCol="0">
            <a:spAutoFit/>
          </a:bodyPr>
          <a:lstStyle/>
          <a:p>
            <a:r>
              <a:rPr lang="en-US" altLang="zh-CN" dirty="0"/>
              <a:t>Speaker</a:t>
            </a:r>
            <a:r>
              <a:rPr lang="zh-CN" altLang="en-US" dirty="0"/>
              <a:t>：祝文君，刘昱麟，丁晨怡，邹煜阳</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6390" y="278382"/>
            <a:ext cx="2232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8 steps</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p:cNvSpPr/>
          <p:nvPr/>
        </p:nvSpPr>
        <p:spPr>
          <a:xfrm>
            <a:off x="4290268" y="684126"/>
            <a:ext cx="4853732" cy="3775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1"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3"/>
          <a:stretch>
            <a:fillRect/>
          </a:stretch>
        </p:blipFill>
        <p:spPr>
          <a:xfrm>
            <a:off x="-8230" y="684126"/>
            <a:ext cx="4298497" cy="3775248"/>
          </a:xfrm>
          <a:prstGeom prst="rect">
            <a:avLst/>
          </a:prstGeom>
        </p:spPr>
      </p:pic>
      <p:sp>
        <p:nvSpPr>
          <p:cNvPr id="8" name="文本框 7"/>
          <p:cNvSpPr txBox="1"/>
          <p:nvPr/>
        </p:nvSpPr>
        <p:spPr>
          <a:xfrm>
            <a:off x="4942449" y="1805354"/>
            <a:ext cx="3495822" cy="771350"/>
          </a:xfrm>
          <a:prstGeom prst="rect">
            <a:avLst/>
          </a:prstGeom>
          <a:noFill/>
        </p:spPr>
        <p:txBody>
          <a:bodyPr wrap="square" rtlCol="0">
            <a:spAutoFit/>
          </a:bodyPr>
          <a:lstStyle/>
          <a:p>
            <a:endParaRPr lang="zh-CN" altLang="en-US" dirty="0"/>
          </a:p>
        </p:txBody>
      </p:sp>
      <p:sp>
        <p:nvSpPr>
          <p:cNvPr id="9" name="文本框 8"/>
          <p:cNvSpPr txBox="1"/>
          <p:nvPr/>
        </p:nvSpPr>
        <p:spPr>
          <a:xfrm>
            <a:off x="4684352" y="1525315"/>
            <a:ext cx="4065563" cy="2454518"/>
          </a:xfrm>
          <a:prstGeom prst="rect">
            <a:avLst/>
          </a:prstGeom>
          <a:noFill/>
        </p:spPr>
        <p:txBody>
          <a:bodyPr wrap="square" rtlCol="0">
            <a:spAutoFit/>
          </a:bodyPr>
          <a:lstStyle/>
          <a:p>
            <a:r>
              <a:rPr lang="en-US" altLang="zh-CN" sz="2000" b="1" dirty="0">
                <a:solidFill>
                  <a:schemeClr val="bg1"/>
                </a:solidFill>
                <a:latin typeface="Times New Roman Regular" panose="02020603050405020304"/>
                <a:ea typeface="宋体" pitchFamily="2" charset="-122"/>
              </a:rPr>
              <a:t>4. What are the relevant legal rules?</a:t>
            </a:r>
            <a:endParaRPr lang="zh-CN" altLang="zh-CN" sz="2000" b="1" dirty="0">
              <a:solidFill>
                <a:schemeClr val="bg1"/>
              </a:solidFill>
              <a:latin typeface="Times New Roman Regular" panose="02020603050405020304"/>
              <a:ea typeface="宋体" pitchFamily="2" charset="-122"/>
            </a:endParaRPr>
          </a:p>
          <a:p>
            <a:r>
              <a:rPr lang="en-US" altLang="zh-CN" sz="2000" b="1" dirty="0">
                <a:solidFill>
                  <a:schemeClr val="bg1"/>
                </a:solidFill>
                <a:latin typeface="Times New Roman Regular" panose="02020603050405020304"/>
                <a:ea typeface="宋体" pitchFamily="2" charset="-122"/>
              </a:rPr>
              <a:t>Title VII of the Civil Rights Act</a:t>
            </a:r>
            <a:endParaRPr lang="zh-CN" altLang="zh-CN" sz="2000" b="1" dirty="0">
              <a:solidFill>
                <a:schemeClr val="bg1"/>
              </a:solidFill>
              <a:latin typeface="Times New Roman Regular" panose="02020603050405020304"/>
              <a:ea typeface="宋体" pitchFamily="2" charset="-122"/>
            </a:endParaRPr>
          </a:p>
          <a:p>
            <a:r>
              <a:rPr lang="en-US" altLang="zh-CN" sz="2000" b="1" dirty="0">
                <a:solidFill>
                  <a:schemeClr val="bg1"/>
                </a:solidFill>
                <a:latin typeface="Times New Roman Regular" panose="02020603050405020304"/>
                <a:ea typeface="宋体" pitchFamily="2" charset="-122"/>
              </a:rPr>
              <a:t>Eeoc,446 u.s.318,330 (1980)</a:t>
            </a:r>
            <a:endParaRPr lang="zh-CN" altLang="zh-CN" sz="2000" b="1" dirty="0">
              <a:solidFill>
                <a:schemeClr val="bg1"/>
              </a:solidFill>
              <a:latin typeface="Times New Roman Regular" panose="02020603050405020304"/>
              <a:ea typeface="宋体" pitchFamily="2" charset="-122"/>
            </a:endParaRPr>
          </a:p>
          <a:p>
            <a:r>
              <a:rPr lang="en-US" altLang="zh-CN" sz="2000" b="1" dirty="0">
                <a:solidFill>
                  <a:schemeClr val="bg1"/>
                </a:solidFill>
                <a:latin typeface="Times New Roman Regular" panose="02020603050405020304"/>
                <a:ea typeface="宋体" pitchFamily="2" charset="-122"/>
              </a:rPr>
              <a:t>Karen </a:t>
            </a:r>
            <a:r>
              <a:rPr lang="en-US" altLang="zh-CN" sz="2000" b="1" dirty="0" err="1">
                <a:solidFill>
                  <a:schemeClr val="bg1"/>
                </a:solidFill>
                <a:latin typeface="Times New Roman Regular" panose="02020603050405020304"/>
                <a:ea typeface="宋体" pitchFamily="2" charset="-122"/>
              </a:rPr>
              <a:t>Gullo</a:t>
            </a:r>
            <a:r>
              <a:rPr lang="en-US" altLang="zh-CN" sz="2000" b="1" dirty="0">
                <a:solidFill>
                  <a:schemeClr val="bg1"/>
                </a:solidFill>
                <a:latin typeface="Times New Roman Regular" panose="02020603050405020304"/>
                <a:ea typeface="宋体" pitchFamily="2" charset="-122"/>
              </a:rPr>
              <a:t>; Cronin Fisk, Margaret (February 14, 2009).</a:t>
            </a:r>
            <a:endParaRPr lang="zh-CN" altLang="zh-CN" sz="2000" b="1" dirty="0">
              <a:solidFill>
                <a:schemeClr val="bg1"/>
              </a:solidFill>
              <a:latin typeface="Times New Roman Regular" panose="02020603050405020304"/>
              <a:ea typeface="宋体" pitchFamily="2" charset="-122"/>
            </a:endParaRPr>
          </a:p>
          <a:p>
            <a:r>
              <a:rPr lang="en-US" altLang="zh-CN" sz="2000" b="1" dirty="0">
                <a:solidFill>
                  <a:schemeClr val="bg1"/>
                </a:solidFill>
                <a:latin typeface="Times New Roman Regular" panose="02020603050405020304"/>
                <a:ea typeface="宋体" pitchFamily="2" charset="-122"/>
              </a:rPr>
              <a:t>Dukes v. Wal-Mart Stores, Inc., 509 F.3d 1168(9, 2007).</a:t>
            </a:r>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6390" y="278382"/>
            <a:ext cx="2232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8 steps</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32"/>
          <p:cNvSpPr txBox="1"/>
          <p:nvPr/>
        </p:nvSpPr>
        <p:spPr>
          <a:xfrm>
            <a:off x="4282058" y="693302"/>
            <a:ext cx="4750954" cy="3970318"/>
          </a:xfrm>
          <a:prstGeom prst="rect">
            <a:avLst/>
          </a:prstGeom>
          <a:noFill/>
        </p:spPr>
        <p:txBody>
          <a:bodyPr wrap="square" rtlCol="0">
            <a:spAutoFit/>
          </a:bodyPr>
          <a:lstStyle/>
          <a:p>
            <a:endParaRPr lang="zh-CN" altLang="zh-CN" sz="16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r>
              <a:rPr lang="en-US" altLang="zh-CN" sz="20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5. Does the legal argument contain clear ambiguity?</a:t>
            </a:r>
            <a:endParaRPr lang="zh-CN" altLang="zh-CN" sz="20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r>
              <a:rPr lang="en-US" altLang="zh-CN" sz="20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Exists. It's vague. Based on the facts of this case, the conceptual gap between an individual's claim of discrimination and "the existence of a class of persons suffering the same harm" must be bridged by "meaningful evidence" that the employer is operating under a general discrimination policy, and there is no such evidence here.</a:t>
            </a:r>
            <a:endParaRPr lang="zh-CN" altLang="zh-CN" sz="20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endParaRPr lang="zh-CN" altLang="zh-CN" sz="1600" b="1" dirty="0">
              <a:solidFill>
                <a:schemeClr val="bg1"/>
              </a:solidFill>
            </a:endParaRPr>
          </a:p>
        </p:txBody>
      </p:sp>
      <p:sp>
        <p:nvSpPr>
          <p:cNvPr id="11" name="矩形 10"/>
          <p:cNvSpPr/>
          <p:nvPr/>
        </p:nvSpPr>
        <p:spPr>
          <a:xfrm>
            <a:off x="-1"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a:blip r:embed="rId3"/>
          <a:stretch>
            <a:fillRect/>
          </a:stretch>
        </p:blipFill>
        <p:spPr>
          <a:xfrm>
            <a:off x="0" y="693302"/>
            <a:ext cx="4171071" cy="3796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6390" y="278382"/>
            <a:ext cx="2232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8 steps</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32"/>
          <p:cNvSpPr txBox="1"/>
          <p:nvPr/>
        </p:nvSpPr>
        <p:spPr>
          <a:xfrm>
            <a:off x="8357" y="925661"/>
            <a:ext cx="5001442" cy="3231654"/>
          </a:xfrm>
          <a:prstGeom prst="rect">
            <a:avLst/>
          </a:prstGeom>
          <a:noFill/>
        </p:spPr>
        <p:txBody>
          <a:bodyPr wrap="square" rtlCol="0">
            <a:spAutoFit/>
          </a:bodyPr>
          <a:lstStyle/>
          <a:p>
            <a:r>
              <a:rPr lang="en-US" altLang="zh-CN" sz="2400" b="1" dirty="0">
                <a:solidFill>
                  <a:srgbClr val="C00000"/>
                </a:solidFill>
                <a:effectLst>
                  <a:outerShdw blurRad="38100" dist="38100" dir="2700000" algn="tl">
                    <a:srgbClr val="000000">
                      <a:alpha val="43137"/>
                    </a:srgbClr>
                  </a:outerShdw>
                </a:effectLst>
              </a:rPr>
              <a:t>6. Code of ethics</a:t>
            </a:r>
            <a:endParaRPr lang="zh-CN" altLang="zh-CN" sz="2400" b="1" dirty="0">
              <a:solidFill>
                <a:srgbClr val="C00000"/>
              </a:solidFill>
              <a:effectLst>
                <a:outerShdw blurRad="38100" dist="38100" dir="2700000" algn="tl">
                  <a:srgbClr val="000000">
                    <a:alpha val="43137"/>
                  </a:srgbClr>
                </a:outerShdw>
              </a:effectLst>
            </a:endParaRPr>
          </a:p>
          <a:p>
            <a:r>
              <a:rPr lang="en-US" altLang="zh-CN" sz="2400" b="1" dirty="0">
                <a:solidFill>
                  <a:srgbClr val="C00000"/>
                </a:solidFill>
                <a:effectLst>
                  <a:outerShdw blurRad="38100" dist="38100" dir="2700000" algn="tl">
                    <a:srgbClr val="000000">
                      <a:alpha val="43137"/>
                    </a:srgbClr>
                  </a:outerShdw>
                </a:effectLst>
              </a:rPr>
              <a:t>Justice: Merriam-Webster. The court evaluated whether Walmart's alleged pay and promotion gaps violated the principles of fair and equal treatment, which are fundamental in employment law. </a:t>
            </a:r>
          </a:p>
          <a:p>
            <a:endParaRPr lang="zh-CN" altLang="zh-CN" sz="2000" b="1" dirty="0">
              <a:solidFill>
                <a:srgbClr val="C00000"/>
              </a:solidFill>
              <a:effectLst>
                <a:outerShdw blurRad="38100" dist="38100" dir="2700000" algn="tl">
                  <a:srgbClr val="000000">
                    <a:alpha val="43137"/>
                  </a:srgbClr>
                </a:outerShdw>
              </a:effectLst>
            </a:endParaRPr>
          </a:p>
          <a:p>
            <a:endParaRPr lang="zh-CN" altLang="zh-CN" sz="1600" b="1" dirty="0">
              <a:solidFill>
                <a:schemeClr val="bg1"/>
              </a:solidFill>
            </a:endParaRPr>
          </a:p>
        </p:txBody>
      </p:sp>
      <p:sp>
        <p:nvSpPr>
          <p:cNvPr id="11" name="矩形 10"/>
          <p:cNvSpPr/>
          <p:nvPr/>
        </p:nvSpPr>
        <p:spPr>
          <a:xfrm>
            <a:off x="-1"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050" name="Picture 2" descr="Walmart Stores, Inc. v. Dukes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828" y="641711"/>
            <a:ext cx="4192172" cy="38600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6390" y="278382"/>
            <a:ext cx="2232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8 steps</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32"/>
          <p:cNvSpPr txBox="1"/>
          <p:nvPr/>
        </p:nvSpPr>
        <p:spPr>
          <a:xfrm>
            <a:off x="4173327" y="664696"/>
            <a:ext cx="5001442" cy="3954929"/>
          </a:xfrm>
          <a:prstGeom prst="rect">
            <a:avLst/>
          </a:prstGeom>
          <a:noFill/>
        </p:spPr>
        <p:txBody>
          <a:bodyPr wrap="square" rtlCol="0">
            <a:spAutoFit/>
          </a:bodyPr>
          <a:lstStyle/>
          <a:p>
            <a:endParaRPr lang="zh-CN" altLang="zh-CN" sz="1800" b="1" dirty="0">
              <a:solidFill>
                <a:srgbClr val="C00000"/>
              </a:solidFill>
              <a:effectLst>
                <a:outerShdw blurRad="38100" dist="38100" dir="2700000" algn="tl">
                  <a:srgbClr val="000000">
                    <a:alpha val="43137"/>
                  </a:srgbClr>
                </a:outerShdw>
              </a:effectLst>
            </a:endParaRPr>
          </a:p>
          <a:p>
            <a:r>
              <a:rPr lang="en-US" altLang="zh-CN" sz="2000" b="1" dirty="0">
                <a:solidFill>
                  <a:srgbClr val="C00000"/>
                </a:solidFill>
                <a:effectLst>
                  <a:outerShdw blurRad="38100" dist="38100" dir="2700000" algn="tl">
                    <a:srgbClr val="000000">
                      <a:alpha val="43137"/>
                    </a:srgbClr>
                  </a:outerShdw>
                </a:effectLst>
              </a:rPr>
              <a:t>7. Are legal analogies appropriate?</a:t>
            </a:r>
            <a:endParaRPr lang="zh-CN" altLang="zh-CN" sz="2000" b="1" dirty="0">
              <a:solidFill>
                <a:srgbClr val="C00000"/>
              </a:solidFill>
              <a:effectLst>
                <a:outerShdw blurRad="38100" dist="38100" dir="2700000" algn="tl">
                  <a:srgbClr val="000000">
                    <a:alpha val="43137"/>
                  </a:srgbClr>
                </a:outerShdw>
              </a:effectLst>
            </a:endParaRPr>
          </a:p>
          <a:p>
            <a:r>
              <a:rPr lang="en-US" altLang="zh-CN" sz="2000" b="1" dirty="0">
                <a:solidFill>
                  <a:srgbClr val="C00000"/>
                </a:solidFill>
                <a:effectLst>
                  <a:outerShdw blurRad="38100" dist="38100" dir="2700000" algn="tl">
                    <a:srgbClr val="000000">
                      <a:alpha val="43137"/>
                    </a:srgbClr>
                  </a:outerShdw>
                </a:effectLst>
              </a:rPr>
              <a:t>The key difference between an individual's claim of discrimination and a class-action lawsuit alleging a general pattern or practice of discrimination is clear. Investigations about individual claims are the cause of a particular employment decision, and in the liability phase of a pattern or practice trial, the focus will usually not be on individual hiring decisions, but rather on discriminatory decision-making patterns.</a:t>
            </a:r>
            <a:endParaRPr lang="zh-CN" altLang="zh-CN" sz="2000" b="1" dirty="0">
              <a:solidFill>
                <a:srgbClr val="C00000"/>
              </a:solidFill>
              <a:effectLst>
                <a:outerShdw blurRad="38100" dist="38100" dir="2700000" algn="tl">
                  <a:srgbClr val="000000">
                    <a:alpha val="43137"/>
                  </a:srgbClr>
                </a:outerShdw>
              </a:effectLst>
            </a:endParaRPr>
          </a:p>
          <a:p>
            <a:endParaRPr lang="zh-CN" altLang="zh-CN" sz="1300" b="1" dirty="0">
              <a:solidFill>
                <a:schemeClr val="bg1"/>
              </a:solidFill>
            </a:endParaRPr>
          </a:p>
        </p:txBody>
      </p:sp>
      <p:sp>
        <p:nvSpPr>
          <p:cNvPr id="11" name="矩形 10"/>
          <p:cNvSpPr/>
          <p:nvPr/>
        </p:nvSpPr>
        <p:spPr>
          <a:xfrm>
            <a:off x="-1"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3"/>
          <a:stretch>
            <a:fillRect/>
          </a:stretch>
        </p:blipFill>
        <p:spPr>
          <a:xfrm>
            <a:off x="0" y="695329"/>
            <a:ext cx="4204097" cy="37692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6"/>
          <p:cNvSpPr/>
          <p:nvPr/>
        </p:nvSpPr>
        <p:spPr bwMode="auto">
          <a:xfrm>
            <a:off x="966856" y="1382428"/>
            <a:ext cx="928063" cy="928063"/>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chemeClr val="accent3"/>
          </a:solidFill>
          <a:ln w="0">
            <a:noFill/>
            <a:prstDash val="solid"/>
            <a:round/>
          </a:ln>
        </p:spPr>
        <p:txBody>
          <a:bodyPr vert="horz" wrap="square" lIns="0" tIns="0" rIns="0" bIns="0" numCol="1" anchor="ctr" anchorCtr="1" compatLnSpc="1"/>
          <a:lstStyle/>
          <a:p>
            <a:endParaRPr lang="zh-CN" altLang="en-US" sz="14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8"/>
          <p:cNvSpPr/>
          <p:nvPr/>
        </p:nvSpPr>
        <p:spPr bwMode="auto">
          <a:xfrm>
            <a:off x="1465607" y="1092129"/>
            <a:ext cx="2536433" cy="2533701"/>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chemeClr val="accent4"/>
          </a:solidFill>
          <a:ln w="0">
            <a:noFill/>
            <a:prstDash val="solid"/>
            <a:round/>
          </a:ln>
        </p:spPr>
        <p:txBody>
          <a:bodyPr vert="horz" wrap="square" lIns="91430" tIns="45714" rIns="91430" bIns="45714" numCol="1" anchor="t" anchorCtr="0" compatLnSpc="1"/>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9"/>
          <p:cNvSpPr/>
          <p:nvPr/>
        </p:nvSpPr>
        <p:spPr bwMode="auto">
          <a:xfrm>
            <a:off x="532714" y="2423859"/>
            <a:ext cx="1802957" cy="1802956"/>
          </a:xfrm>
          <a:custGeom>
            <a:avLst/>
            <a:gdLst>
              <a:gd name="T0" fmla="*/ 660 w 1320"/>
              <a:gd name="T1" fmla="*/ 0 h 1320"/>
              <a:gd name="T2" fmla="*/ 1320 w 1320"/>
              <a:gd name="T3" fmla="*/ 660 h 1320"/>
              <a:gd name="T4" fmla="*/ 1320 w 1320"/>
              <a:gd name="T5" fmla="*/ 660 h 1320"/>
              <a:gd name="T6" fmla="*/ 660 w 1320"/>
              <a:gd name="T7" fmla="*/ 1320 h 1320"/>
              <a:gd name="T8" fmla="*/ 0 w 1320"/>
              <a:gd name="T9" fmla="*/ 660 h 1320"/>
              <a:gd name="T10" fmla="*/ 660 w 1320"/>
              <a:gd name="T11" fmla="*/ 0 h 1320"/>
              <a:gd name="T12" fmla="*/ 660 w 1320"/>
              <a:gd name="T13" fmla="*/ 0 h 1320"/>
            </a:gdLst>
            <a:ahLst/>
            <a:cxnLst>
              <a:cxn ang="0">
                <a:pos x="T0" y="T1"/>
              </a:cxn>
              <a:cxn ang="0">
                <a:pos x="T2" y="T3"/>
              </a:cxn>
              <a:cxn ang="0">
                <a:pos x="T4" y="T5"/>
              </a:cxn>
              <a:cxn ang="0">
                <a:pos x="T6" y="T7"/>
              </a:cxn>
              <a:cxn ang="0">
                <a:pos x="T8" y="T9"/>
              </a:cxn>
              <a:cxn ang="0">
                <a:pos x="T10" y="T11"/>
              </a:cxn>
              <a:cxn ang="0">
                <a:pos x="T12" y="T13"/>
              </a:cxn>
            </a:cxnLst>
            <a:rect l="0" t="0" r="r" b="b"/>
            <a:pathLst>
              <a:path w="1320" h="1320">
                <a:moveTo>
                  <a:pt x="660" y="0"/>
                </a:moveTo>
                <a:lnTo>
                  <a:pt x="1320" y="660"/>
                </a:lnTo>
                <a:lnTo>
                  <a:pt x="1320" y="660"/>
                </a:lnTo>
                <a:lnTo>
                  <a:pt x="660" y="1320"/>
                </a:lnTo>
                <a:lnTo>
                  <a:pt x="0" y="660"/>
                </a:lnTo>
                <a:lnTo>
                  <a:pt x="660" y="0"/>
                </a:lnTo>
                <a:lnTo>
                  <a:pt x="660" y="0"/>
                </a:lnTo>
                <a:close/>
              </a:path>
            </a:pathLst>
          </a:custGeom>
          <a:solidFill>
            <a:schemeClr val="accent5"/>
          </a:solidFill>
          <a:ln w="0">
            <a:noFill/>
            <a:prstDash val="solid"/>
            <a:round/>
          </a:ln>
        </p:spPr>
        <p:txBody>
          <a:bodyPr vert="horz" wrap="square" lIns="0" tIns="0" rIns="0" bIns="0" numCol="1" anchor="ctr" anchorCtr="1" compatLnSpc="1"/>
          <a:lstStyle/>
          <a:p>
            <a:endParaRPr lang="zh-CN" altLang="en-US" sz="2845"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0"/>
          <p:cNvSpPr/>
          <p:nvPr/>
        </p:nvSpPr>
        <p:spPr bwMode="auto">
          <a:xfrm>
            <a:off x="2037232" y="3370411"/>
            <a:ext cx="678927" cy="678926"/>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chemeClr val="accent2"/>
          </a:solidFill>
          <a:ln w="0">
            <a:noFill/>
            <a:prstDash val="solid"/>
            <a:round/>
          </a:ln>
        </p:spPr>
        <p:txBody>
          <a:bodyPr vert="horz" wrap="square" lIns="91430" tIns="45714" rIns="91430" bIns="45714" numCol="1" anchor="t" anchorCtr="0" compatLnSpc="1"/>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2"/>
          <p:cNvSpPr/>
          <p:nvPr/>
        </p:nvSpPr>
        <p:spPr bwMode="auto">
          <a:xfrm>
            <a:off x="3651833" y="1505396"/>
            <a:ext cx="811529" cy="809225"/>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chemeClr val="accent1"/>
          </a:solidFill>
          <a:ln w="0">
            <a:noFill/>
            <a:prstDash val="solid"/>
            <a:round/>
          </a:ln>
        </p:spPr>
        <p:txBody>
          <a:bodyPr vert="horz" wrap="square" lIns="91430" tIns="45714" rIns="91430" bIns="45714" numCol="1" anchor="t" anchorCtr="0" compatLnSpc="1"/>
          <a:lstStyle/>
          <a:p>
            <a:endParaRPr lang="zh-CN" altLang="en-US" sz="142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7"/>
          <p:cNvSpPr/>
          <p:nvPr/>
        </p:nvSpPr>
        <p:spPr bwMode="auto">
          <a:xfrm>
            <a:off x="2177277" y="4083180"/>
            <a:ext cx="398835" cy="39747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3"/>
          </a:solidFill>
          <a:ln w="0">
            <a:noFill/>
            <a:prstDash val="solid"/>
            <a:round/>
          </a:ln>
        </p:spPr>
        <p:txBody>
          <a:bodyPr vert="horz" wrap="square" lIns="91430" tIns="45714" rIns="91430" bIns="45714" numCol="1" anchor="t" anchorCtr="0" compatLnSpc="1"/>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7"/>
          <p:cNvSpPr/>
          <p:nvPr/>
        </p:nvSpPr>
        <p:spPr bwMode="auto">
          <a:xfrm>
            <a:off x="2586502" y="607048"/>
            <a:ext cx="398835" cy="39747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1"/>
          </a:solidFill>
          <a:ln w="0">
            <a:noFill/>
            <a:prstDash val="solid"/>
            <a:round/>
          </a:ln>
        </p:spPr>
        <p:txBody>
          <a:bodyPr vert="horz" wrap="square" lIns="91430" tIns="45714" rIns="91430" bIns="45714" numCol="1" anchor="t" anchorCtr="0" compatLnSpc="1"/>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4314064" y="2112504"/>
            <a:ext cx="4654090" cy="1212833"/>
          </a:xfrm>
          <a:prstGeom prst="rect">
            <a:avLst/>
          </a:prstGeom>
        </p:spPr>
        <p:txBody>
          <a:bodyPr wrap="square" lIns="0" tIns="0" rIns="0" bIns="0">
            <a:spAutoFit/>
          </a:bodyPr>
          <a:lstStyle/>
          <a:p>
            <a:pPr>
              <a:lnSpc>
                <a:spcPct val="150000"/>
              </a:lnSpc>
            </a:pP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Class action and employment discrimination</a:t>
            </a:r>
            <a:endParaRPr lang="zh-CN" altLang="en-US" sz="256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矩形 81"/>
          <p:cNvSpPr/>
          <p:nvPr/>
        </p:nvSpPr>
        <p:spPr>
          <a:xfrm>
            <a:off x="2047833" y="1864208"/>
            <a:ext cx="1291976" cy="897297"/>
          </a:xfrm>
          <a:prstGeom prst="rect">
            <a:avLst/>
          </a:prstGeom>
        </p:spPr>
        <p:txBody>
          <a:bodyPr wrap="square" lIns="0" tIns="0" rIns="0" bIns="0">
            <a:spAutoFit/>
          </a:bodyPr>
          <a:lstStyle/>
          <a:p>
            <a:pPr algn="ctr"/>
            <a:r>
              <a:rPr lang="en-US" altLang="zh-CN" sz="384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p>
          <a:p>
            <a:pPr algn="ctr"/>
            <a:r>
              <a:rPr lang="en-US" altLang="zh-CN" sz="199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endParaRPr lang="zh-CN" altLang="en-US" sz="199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84686" y="441118"/>
            <a:ext cx="931985" cy="851351"/>
          </a:xfrm>
          <a:prstGeom prst="rect">
            <a:avLst/>
          </a:prstGeom>
          <a:solidFill>
            <a:srgbClr val="935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4" name="圆角矩形 3"/>
          <p:cNvSpPr/>
          <p:nvPr/>
        </p:nvSpPr>
        <p:spPr>
          <a:xfrm>
            <a:off x="672608" y="533438"/>
            <a:ext cx="7789986" cy="4076624"/>
          </a:xfrm>
          <a:prstGeom prst="roundRect">
            <a:avLst>
              <a:gd name="adj" fmla="val 0"/>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9" name="直角三角形 8"/>
          <p:cNvSpPr/>
          <p:nvPr/>
        </p:nvSpPr>
        <p:spPr>
          <a:xfrm>
            <a:off x="3826521" y="4061968"/>
            <a:ext cx="470531" cy="470531"/>
          </a:xfrm>
          <a:prstGeom prst="rtTriangle">
            <a:avLst/>
          </a:prstGeom>
          <a:solidFill>
            <a:srgbClr val="935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13" name="直角三角形 12"/>
          <p:cNvSpPr/>
          <p:nvPr/>
        </p:nvSpPr>
        <p:spPr>
          <a:xfrm rot="10800000">
            <a:off x="8233997" y="540724"/>
            <a:ext cx="237395" cy="237395"/>
          </a:xfrm>
          <a:prstGeom prst="rtTriangle">
            <a:avLst/>
          </a:prstGeom>
          <a:solidFill>
            <a:srgbClr val="935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8735"/>
          <a:stretch>
            <a:fillRect/>
          </a:stretch>
        </p:blipFill>
        <p:spPr>
          <a:xfrm>
            <a:off x="975312" y="846266"/>
            <a:ext cx="2653713" cy="3450968"/>
          </a:xfrm>
          <a:prstGeom prst="rect">
            <a:avLst/>
          </a:prstGeom>
        </p:spPr>
      </p:pic>
      <p:sp>
        <p:nvSpPr>
          <p:cNvPr id="3" name="文本框 2"/>
          <p:cNvSpPr txBox="1"/>
          <p:nvPr/>
        </p:nvSpPr>
        <p:spPr>
          <a:xfrm>
            <a:off x="3931729" y="535932"/>
            <a:ext cx="4607169" cy="3993401"/>
          </a:xfrm>
          <a:prstGeom prst="rect">
            <a:avLst/>
          </a:prstGeom>
          <a:noFill/>
        </p:spPr>
        <p:txBody>
          <a:bodyPr wrap="square" rtlCol="0">
            <a:spAutoFit/>
          </a:bodyPr>
          <a:lstStyle/>
          <a:p>
            <a:r>
              <a:rPr lang="en-US" altLang="zh-CN" sz="20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1. Definition:</a:t>
            </a:r>
            <a:endParaRPr lang="zh-CN" altLang="zh-CN" sz="20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r>
              <a:rPr lang="en-US" altLang="zh-CN" sz="20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Class action: A class action lawsuit is a legal process that allows a group of people to jointly Sue the same defendant or group of defendants.</a:t>
            </a:r>
          </a:p>
          <a:p>
            <a:endParaRPr lang="zh-CN" altLang="zh-CN" sz="20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r>
              <a:rPr lang="en-US" altLang="zh-CN" sz="20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Discrimination: Employment discrimination is any adverse conduct or differential treatment in the workplace that results in an unfair or disadvantageous situation for certain individuals or groups.</a:t>
            </a:r>
            <a:endParaRPr lang="zh-CN" altLang="zh-CN" sz="20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endParaRPr lang="zh-CN" altLang="en-US" dirty="0"/>
          </a:p>
        </p:txBody>
      </p:sp>
      <p:sp>
        <p:nvSpPr>
          <p:cNvPr id="6" name="矩形 5"/>
          <p:cNvSpPr/>
          <p:nvPr/>
        </p:nvSpPr>
        <p:spPr>
          <a:xfrm>
            <a:off x="0" y="149588"/>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467544" y="70569"/>
            <a:ext cx="2770459" cy="400110"/>
          </a:xfrm>
          <a:prstGeom prst="rect">
            <a:avLst/>
          </a:prstGeom>
          <a:noFill/>
        </p:spPr>
        <p:txBody>
          <a:bodyPr wrap="square" rtlCol="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Definition</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82566" y="464781"/>
            <a:ext cx="931985" cy="851351"/>
          </a:xfrm>
          <a:prstGeom prst="rect">
            <a:avLst/>
          </a:prstGeom>
          <a:solidFill>
            <a:srgbClr val="935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4" name="圆角矩形 3"/>
          <p:cNvSpPr/>
          <p:nvPr/>
        </p:nvSpPr>
        <p:spPr>
          <a:xfrm>
            <a:off x="344216" y="540724"/>
            <a:ext cx="8096834" cy="4284747"/>
          </a:xfrm>
          <a:prstGeom prst="roundRect">
            <a:avLst>
              <a:gd name="adj" fmla="val 0"/>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13" name="直角三角形 12"/>
          <p:cNvSpPr/>
          <p:nvPr/>
        </p:nvSpPr>
        <p:spPr>
          <a:xfrm rot="10800000">
            <a:off x="8203655" y="535041"/>
            <a:ext cx="237395" cy="237395"/>
          </a:xfrm>
          <a:prstGeom prst="rtTriangle">
            <a:avLst/>
          </a:prstGeom>
          <a:solidFill>
            <a:srgbClr val="935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3" name="文本框 2"/>
          <p:cNvSpPr txBox="1"/>
          <p:nvPr/>
        </p:nvSpPr>
        <p:spPr>
          <a:xfrm>
            <a:off x="3607481" y="592542"/>
            <a:ext cx="4833569" cy="4308872"/>
          </a:xfrm>
          <a:prstGeom prst="rect">
            <a:avLst/>
          </a:prstGeom>
          <a:noFill/>
        </p:spPr>
        <p:txBody>
          <a:bodyPr wrap="square" rtlCol="0">
            <a:spAutoFit/>
          </a:bodyPr>
          <a:lstStyle/>
          <a:p>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2. analysis of Class action</a:t>
            </a:r>
            <a:endParaRPr lang="zh-CN"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First, certification is a prerequisite for class action lawsuits:</a:t>
            </a:r>
            <a:endParaRPr lang="zh-CN"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endPar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(1)The class is so large that the consolidation of all claims is impractical;</a:t>
            </a:r>
          </a:p>
          <a:p>
            <a:endParaRPr lang="zh-CN"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(2) There are common problems between the classes;</a:t>
            </a:r>
          </a:p>
          <a:p>
            <a:endParaRPr lang="zh-CN"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(3) Appointing the plaintiff's claim to represent the claims of other members of the class;</a:t>
            </a:r>
          </a:p>
          <a:p>
            <a:endParaRPr lang="zh-CN"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(4)</a:t>
            </a:r>
            <a:r>
              <a:rPr lang="en-US" altLang="zh-CN" sz="2400" kern="100" dirty="0">
                <a:solidFill>
                  <a:srgbClr val="000000"/>
                </a:solidFill>
                <a:effectLst/>
                <a:latin typeface="Times New Roman Regular" panose="02020603050405020304"/>
                <a:ea typeface="宋体" pitchFamily="2" charset="-122"/>
                <a:cs typeface="Times New Roman Regular" panose="02020603050405020304"/>
              </a:rPr>
              <a:t> </a:t>
            </a:r>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The appointed plaintiff will adequately represent the interests of the class.</a:t>
            </a:r>
            <a:endParaRPr lang="zh-CN" altLang="en-US"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p:txBody>
      </p:sp>
      <p:pic>
        <p:nvPicPr>
          <p:cNvPr id="5124" name="Picture 4" descr="Class action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61" y="890456"/>
            <a:ext cx="2774917" cy="364353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0" y="149588"/>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462497" y="58184"/>
            <a:ext cx="2187526" cy="400110"/>
          </a:xfrm>
          <a:prstGeom prst="rect">
            <a:avLst/>
          </a:prstGeom>
          <a:noFill/>
        </p:spPr>
        <p:txBody>
          <a:bodyPr wrap="square" rtlCol="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Class action</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6957" y="466337"/>
            <a:ext cx="931985" cy="851351"/>
          </a:xfrm>
          <a:prstGeom prst="rect">
            <a:avLst/>
          </a:prstGeom>
          <a:solidFill>
            <a:srgbClr val="935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4" name="圆角矩形 3"/>
          <p:cNvSpPr/>
          <p:nvPr/>
        </p:nvSpPr>
        <p:spPr>
          <a:xfrm>
            <a:off x="344216" y="540724"/>
            <a:ext cx="8096834" cy="4284747"/>
          </a:xfrm>
          <a:prstGeom prst="roundRect">
            <a:avLst>
              <a:gd name="adj" fmla="val 0"/>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13" name="直角三角形 12"/>
          <p:cNvSpPr/>
          <p:nvPr/>
        </p:nvSpPr>
        <p:spPr>
          <a:xfrm rot="10800000">
            <a:off x="8203655" y="535041"/>
            <a:ext cx="237395" cy="237395"/>
          </a:xfrm>
          <a:prstGeom prst="rtTriangle">
            <a:avLst/>
          </a:prstGeom>
          <a:solidFill>
            <a:srgbClr val="935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pic>
        <p:nvPicPr>
          <p:cNvPr id="6146" name="Picture 2" descr="employment discrimination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80" y="772436"/>
            <a:ext cx="2993037" cy="396099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447892" y="772437"/>
            <a:ext cx="4923692" cy="4024179"/>
          </a:xfrm>
          <a:prstGeom prst="rect">
            <a:avLst/>
          </a:prstGeom>
          <a:noFill/>
        </p:spPr>
        <p:txBody>
          <a:bodyPr wrap="square" rtlCol="0">
            <a:spAutoFit/>
          </a:bodyPr>
          <a:lstStyle/>
          <a:p>
            <a:r>
              <a:rPr lang="en-US" altLang="zh-CN" sz="1800" b="1" kern="100"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cs typeface="Times New Roman Regular" panose="02020603050405020304"/>
              </a:rPr>
              <a:t>3. Analysis of employment discrimination</a:t>
            </a:r>
          </a:p>
          <a:p>
            <a:endParaRPr lang="en-US" altLang="zh-CN" b="1" i="0" dirty="0">
              <a:solidFill>
                <a:srgbClr val="C00000"/>
              </a:solidFill>
              <a:effectLst>
                <a:outerShdw blurRad="38100" dist="38100" dir="2700000" algn="tl">
                  <a:srgbClr val="000000">
                    <a:alpha val="43137"/>
                  </a:srgbClr>
                </a:outerShdw>
              </a:effectLst>
              <a:latin typeface="PingFangSC-Regular" panose="020B0400000000000000" charset="-122"/>
            </a:endParaRPr>
          </a:p>
          <a:p>
            <a:r>
              <a:rPr lang="en-US" altLang="zh-CN" sz="16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The Walmart case involved a class action lawsuit filed by female employees alleging pay and promotion discrimination. They claimed that local managers favored men, resulting in unequal treatment for women. The plaintiffs presented personal experiences and evidence of significant disparities in pay and promotions between male and female employees at Walmart. They also highlighted the subjective decision-making process of local managers, leading to inconsistent practices across locations. Walmart's decentralized management approach made it difficult to implement standardized policies and ensure equal opportunities for all employees, resulting in discrimination within the company</a:t>
            </a:r>
            <a:endParaRPr lang="zh-CN" altLang="en-US" sz="14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p:txBody>
      </p:sp>
      <p:sp>
        <p:nvSpPr>
          <p:cNvPr id="5" name="矩形 4"/>
          <p:cNvSpPr/>
          <p:nvPr/>
        </p:nvSpPr>
        <p:spPr>
          <a:xfrm>
            <a:off x="0" y="149588"/>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nvSpPr>
        <p:spPr>
          <a:xfrm>
            <a:off x="467543" y="70338"/>
            <a:ext cx="7904041" cy="400110"/>
          </a:xfrm>
          <a:prstGeom prst="rect">
            <a:avLst/>
          </a:prstGeom>
          <a:noFill/>
        </p:spPr>
        <p:txBody>
          <a:bodyPr wrap="square" rtlCol="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Employment discrimination</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6"/>
          <p:cNvSpPr/>
          <p:nvPr/>
        </p:nvSpPr>
        <p:spPr bwMode="auto">
          <a:xfrm>
            <a:off x="966856" y="1382428"/>
            <a:ext cx="928063" cy="928063"/>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chemeClr val="accent3"/>
          </a:solidFill>
          <a:ln w="0">
            <a:noFill/>
            <a:prstDash val="solid"/>
            <a:round/>
          </a:ln>
        </p:spPr>
        <p:txBody>
          <a:bodyPr vert="horz" wrap="square" lIns="0" tIns="0" rIns="0" bIns="0" numCol="1" anchor="ctr" anchorCtr="1" compatLnSpc="1"/>
          <a:lstStyle/>
          <a:p>
            <a:endParaRPr lang="zh-CN" altLang="en-US" sz="14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8"/>
          <p:cNvSpPr/>
          <p:nvPr/>
        </p:nvSpPr>
        <p:spPr bwMode="auto">
          <a:xfrm>
            <a:off x="1465607" y="1092129"/>
            <a:ext cx="2536433" cy="2533701"/>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chemeClr val="accent5"/>
          </a:solidFill>
          <a:ln w="0">
            <a:noFill/>
            <a:prstDash val="solid"/>
            <a:round/>
          </a:ln>
        </p:spPr>
        <p:txBody>
          <a:bodyPr vert="horz" wrap="square" lIns="91430" tIns="45714" rIns="91430" bIns="45714" numCol="1" anchor="t" anchorCtr="0" compatLnSpc="1"/>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9"/>
          <p:cNvSpPr/>
          <p:nvPr/>
        </p:nvSpPr>
        <p:spPr bwMode="auto">
          <a:xfrm>
            <a:off x="532714" y="2423859"/>
            <a:ext cx="1802957" cy="1802956"/>
          </a:xfrm>
          <a:custGeom>
            <a:avLst/>
            <a:gdLst>
              <a:gd name="T0" fmla="*/ 660 w 1320"/>
              <a:gd name="T1" fmla="*/ 0 h 1320"/>
              <a:gd name="T2" fmla="*/ 1320 w 1320"/>
              <a:gd name="T3" fmla="*/ 660 h 1320"/>
              <a:gd name="T4" fmla="*/ 1320 w 1320"/>
              <a:gd name="T5" fmla="*/ 660 h 1320"/>
              <a:gd name="T6" fmla="*/ 660 w 1320"/>
              <a:gd name="T7" fmla="*/ 1320 h 1320"/>
              <a:gd name="T8" fmla="*/ 0 w 1320"/>
              <a:gd name="T9" fmla="*/ 660 h 1320"/>
              <a:gd name="T10" fmla="*/ 660 w 1320"/>
              <a:gd name="T11" fmla="*/ 0 h 1320"/>
              <a:gd name="T12" fmla="*/ 660 w 1320"/>
              <a:gd name="T13" fmla="*/ 0 h 1320"/>
            </a:gdLst>
            <a:ahLst/>
            <a:cxnLst>
              <a:cxn ang="0">
                <a:pos x="T0" y="T1"/>
              </a:cxn>
              <a:cxn ang="0">
                <a:pos x="T2" y="T3"/>
              </a:cxn>
              <a:cxn ang="0">
                <a:pos x="T4" y="T5"/>
              </a:cxn>
              <a:cxn ang="0">
                <a:pos x="T6" y="T7"/>
              </a:cxn>
              <a:cxn ang="0">
                <a:pos x="T8" y="T9"/>
              </a:cxn>
              <a:cxn ang="0">
                <a:pos x="T10" y="T11"/>
              </a:cxn>
              <a:cxn ang="0">
                <a:pos x="T12" y="T13"/>
              </a:cxn>
            </a:cxnLst>
            <a:rect l="0" t="0" r="r" b="b"/>
            <a:pathLst>
              <a:path w="1320" h="1320">
                <a:moveTo>
                  <a:pt x="660" y="0"/>
                </a:moveTo>
                <a:lnTo>
                  <a:pt x="1320" y="660"/>
                </a:lnTo>
                <a:lnTo>
                  <a:pt x="1320" y="660"/>
                </a:lnTo>
                <a:lnTo>
                  <a:pt x="660" y="1320"/>
                </a:lnTo>
                <a:lnTo>
                  <a:pt x="0" y="660"/>
                </a:lnTo>
                <a:lnTo>
                  <a:pt x="660" y="0"/>
                </a:lnTo>
                <a:lnTo>
                  <a:pt x="660" y="0"/>
                </a:lnTo>
                <a:close/>
              </a:path>
            </a:pathLst>
          </a:custGeom>
          <a:solidFill>
            <a:schemeClr val="accent5"/>
          </a:solidFill>
          <a:ln w="0">
            <a:noFill/>
            <a:prstDash val="solid"/>
            <a:round/>
          </a:ln>
        </p:spPr>
        <p:txBody>
          <a:bodyPr vert="horz" wrap="square" lIns="0" tIns="0" rIns="0" bIns="0" numCol="1" anchor="ctr" anchorCtr="1" compatLnSpc="1"/>
          <a:lstStyle/>
          <a:p>
            <a:endParaRPr lang="zh-CN" altLang="en-US" sz="2845"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0"/>
          <p:cNvSpPr/>
          <p:nvPr/>
        </p:nvSpPr>
        <p:spPr bwMode="auto">
          <a:xfrm>
            <a:off x="2037232" y="3370411"/>
            <a:ext cx="678927" cy="678926"/>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chemeClr val="accent2"/>
          </a:solidFill>
          <a:ln w="0">
            <a:noFill/>
            <a:prstDash val="solid"/>
            <a:round/>
          </a:ln>
        </p:spPr>
        <p:txBody>
          <a:bodyPr vert="horz" wrap="square" lIns="91430" tIns="45714" rIns="91430" bIns="45714" numCol="1" anchor="t" anchorCtr="0" compatLnSpc="1"/>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2"/>
          <p:cNvSpPr/>
          <p:nvPr/>
        </p:nvSpPr>
        <p:spPr bwMode="auto">
          <a:xfrm>
            <a:off x="3651833" y="1505396"/>
            <a:ext cx="811529" cy="809225"/>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chemeClr val="accent1"/>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7"/>
          <p:cNvSpPr/>
          <p:nvPr/>
        </p:nvSpPr>
        <p:spPr bwMode="auto">
          <a:xfrm>
            <a:off x="2177277" y="4083180"/>
            <a:ext cx="398835" cy="39747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3"/>
          </a:solidFill>
          <a:ln w="0">
            <a:noFill/>
            <a:prstDash val="solid"/>
            <a:round/>
          </a:ln>
        </p:spPr>
        <p:txBody>
          <a:bodyPr vert="horz" wrap="square" lIns="91430" tIns="45714" rIns="91430" bIns="45714" numCol="1" anchor="t" anchorCtr="0" compatLnSpc="1"/>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7"/>
          <p:cNvSpPr/>
          <p:nvPr/>
        </p:nvSpPr>
        <p:spPr bwMode="auto">
          <a:xfrm>
            <a:off x="2586502" y="607048"/>
            <a:ext cx="398835" cy="39747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1"/>
          </a:solidFill>
          <a:ln w="0">
            <a:noFill/>
            <a:prstDash val="solid"/>
            <a:round/>
          </a:ln>
        </p:spPr>
        <p:txBody>
          <a:bodyPr vert="horz" wrap="square" lIns="91430" tIns="45714" rIns="91430" bIns="45714" numCol="1" anchor="t" anchorCtr="0" compatLnSpc="1"/>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4314064" y="2183414"/>
            <a:ext cx="3177687" cy="520655"/>
          </a:xfrm>
          <a:prstGeom prst="rect">
            <a:avLst/>
          </a:prstGeom>
        </p:spPr>
        <p:txBody>
          <a:bodyPr wrap="square" lIns="0" tIns="0" rIns="0" bIns="0">
            <a:spAutoFit/>
          </a:bodyPr>
          <a:lstStyle/>
          <a:p>
            <a:pPr>
              <a:lnSpc>
                <a:spcPct val="150000"/>
              </a:lnSpc>
            </a:pPr>
            <a:r>
              <a:rPr lang="en-US" altLang="zh-CN" sz="2560" b="1" dirty="0">
                <a:solidFill>
                  <a:schemeClr val="bg1"/>
                </a:solidFill>
                <a:latin typeface="Arial" panose="020B0604020202020204" pitchFamily="34" charset="0"/>
                <a:ea typeface="微软雅黑" panose="020B0503020204020204" pitchFamily="34" charset="-122"/>
                <a:sym typeface="Arial" panose="020B0604020202020204" pitchFamily="34" charset="0"/>
              </a:rPr>
              <a:t>Related case</a:t>
            </a:r>
            <a:endParaRPr lang="zh-CN" altLang="en-US" sz="256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矩形 81"/>
          <p:cNvSpPr/>
          <p:nvPr/>
        </p:nvSpPr>
        <p:spPr>
          <a:xfrm>
            <a:off x="2047833" y="1864208"/>
            <a:ext cx="1291976" cy="897297"/>
          </a:xfrm>
          <a:prstGeom prst="rect">
            <a:avLst/>
          </a:prstGeom>
        </p:spPr>
        <p:txBody>
          <a:bodyPr wrap="square" lIns="0" tIns="0" rIns="0" bIns="0">
            <a:spAutoFit/>
          </a:bodyPr>
          <a:lstStyle/>
          <a:p>
            <a:pPr algn="ctr"/>
            <a:r>
              <a:rPr lang="en-US" altLang="zh-CN" sz="384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p>
          <a:p>
            <a:pPr algn="ctr"/>
            <a:r>
              <a:rPr lang="en-US" altLang="zh-CN" sz="199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endParaRPr lang="zh-CN" altLang="en-US" sz="199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9202189" cy="5143500"/>
          </a:xfrm>
          <a:prstGeom prst="rect">
            <a:avLst/>
          </a:prstGeom>
        </p:spPr>
      </p:pic>
      <p:sp>
        <p:nvSpPr>
          <p:cNvPr id="2" name="文本框 1"/>
          <p:cNvSpPr txBox="1"/>
          <p:nvPr/>
        </p:nvSpPr>
        <p:spPr>
          <a:xfrm>
            <a:off x="215331" y="555675"/>
            <a:ext cx="8377312" cy="2146742"/>
          </a:xfrm>
          <a:prstGeom prst="rect">
            <a:avLst/>
          </a:prstGeom>
          <a:noFill/>
        </p:spPr>
        <p:txBody>
          <a:bodyPr wrap="square" rtlCol="0">
            <a:spAutoFit/>
          </a:bodyPr>
          <a:lstStyle/>
          <a:p>
            <a:r>
              <a:rPr lang="en-US" altLang="zh-CN" sz="2000" b="1" dirty="0">
                <a:solidFill>
                  <a:schemeClr val="bg1"/>
                </a:solidFill>
                <a:effectLst/>
                <a:latin typeface="Times New Roman Bold Italic" panose="02020603050405020304" pitchFamily="18" charset="0"/>
                <a:ea typeface="宋体" pitchFamily="2" charset="-122"/>
                <a:cs typeface="Times New Roman Bold Italic" panose="02020603050405020304" pitchFamily="18" charset="0"/>
              </a:rPr>
              <a:t>Gonzalez v. Abercrombie &amp; Fitch Stores, Inc.</a:t>
            </a:r>
          </a:p>
          <a:p>
            <a:endPar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solidFill>
                  <a:schemeClr val="bg1"/>
                </a:solidFill>
                <a:effectLst/>
                <a:latin typeface="Times New Roman Bold Italic" panose="02020603050405020304" pitchFamily="18" charset="0"/>
                <a:ea typeface="等线" panose="02010600030101010101" pitchFamily="2" charset="-122"/>
                <a:cs typeface="Times New Roman Bold Italic" panose="02020603050405020304" pitchFamily="18" charset="0"/>
              </a:rPr>
              <a:t>Plaintiff: Latino, African American, Asian American, female applicants and employees</a:t>
            </a:r>
          </a:p>
          <a:p>
            <a:pPr algn="just"/>
            <a:endPar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solidFill>
                  <a:schemeClr val="bg1"/>
                </a:solidFill>
                <a:effectLst/>
                <a:latin typeface="Times New Roman Bold Italic" panose="02020603050405020304" pitchFamily="18" charset="0"/>
                <a:ea typeface="等线" panose="02010600030101010101" pitchFamily="2" charset="-122"/>
                <a:cs typeface="Times New Roman Bold Italic" panose="02020603050405020304" pitchFamily="18" charset="0"/>
              </a:rPr>
              <a:t>Defendant: Abercrombie &amp; Fitch Stores, Inc.</a:t>
            </a:r>
            <a:endPar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7174" name="Picture 6" descr="Gonzalez v. Abercrombie &amp; Fitch Stores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444" y="2508038"/>
            <a:ext cx="4086225" cy="2228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6"/>
          <p:cNvSpPr/>
          <p:nvPr/>
        </p:nvSpPr>
        <p:spPr bwMode="auto">
          <a:xfrm>
            <a:off x="1075495" y="1003980"/>
            <a:ext cx="928063" cy="928063"/>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chemeClr val="accent3"/>
          </a:solidFill>
          <a:ln w="0">
            <a:noFill/>
            <a:prstDash val="solid"/>
            <a:round/>
          </a:ln>
        </p:spPr>
        <p:txBody>
          <a:bodyPr vert="horz" wrap="square" lIns="0" tIns="0" rIns="0" bIns="0" numCol="1" anchor="ctr" anchorCtr="1" compatLnSpc="1"/>
          <a:lstStyle/>
          <a:p>
            <a:endParaRPr lang="zh-CN" altLang="en-US" sz="14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8"/>
          <p:cNvSpPr/>
          <p:nvPr/>
        </p:nvSpPr>
        <p:spPr bwMode="auto">
          <a:xfrm>
            <a:off x="1556581" y="745298"/>
            <a:ext cx="2536433" cy="2533701"/>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chemeClr val="accent2"/>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9"/>
          <p:cNvSpPr/>
          <p:nvPr/>
        </p:nvSpPr>
        <p:spPr bwMode="auto">
          <a:xfrm>
            <a:off x="641353" y="2045411"/>
            <a:ext cx="1802957" cy="1802956"/>
          </a:xfrm>
          <a:custGeom>
            <a:avLst/>
            <a:gdLst>
              <a:gd name="T0" fmla="*/ 660 w 1320"/>
              <a:gd name="T1" fmla="*/ 0 h 1320"/>
              <a:gd name="T2" fmla="*/ 1320 w 1320"/>
              <a:gd name="T3" fmla="*/ 660 h 1320"/>
              <a:gd name="T4" fmla="*/ 1320 w 1320"/>
              <a:gd name="T5" fmla="*/ 660 h 1320"/>
              <a:gd name="T6" fmla="*/ 660 w 1320"/>
              <a:gd name="T7" fmla="*/ 1320 h 1320"/>
              <a:gd name="T8" fmla="*/ 0 w 1320"/>
              <a:gd name="T9" fmla="*/ 660 h 1320"/>
              <a:gd name="T10" fmla="*/ 660 w 1320"/>
              <a:gd name="T11" fmla="*/ 0 h 1320"/>
              <a:gd name="T12" fmla="*/ 660 w 1320"/>
              <a:gd name="T13" fmla="*/ 0 h 1320"/>
            </a:gdLst>
            <a:ahLst/>
            <a:cxnLst>
              <a:cxn ang="0">
                <a:pos x="T0" y="T1"/>
              </a:cxn>
              <a:cxn ang="0">
                <a:pos x="T2" y="T3"/>
              </a:cxn>
              <a:cxn ang="0">
                <a:pos x="T4" y="T5"/>
              </a:cxn>
              <a:cxn ang="0">
                <a:pos x="T6" y="T7"/>
              </a:cxn>
              <a:cxn ang="0">
                <a:pos x="T8" y="T9"/>
              </a:cxn>
              <a:cxn ang="0">
                <a:pos x="T10" y="T11"/>
              </a:cxn>
              <a:cxn ang="0">
                <a:pos x="T12" y="T13"/>
              </a:cxn>
            </a:cxnLst>
            <a:rect l="0" t="0" r="r" b="b"/>
            <a:pathLst>
              <a:path w="1320" h="1320">
                <a:moveTo>
                  <a:pt x="660" y="0"/>
                </a:moveTo>
                <a:lnTo>
                  <a:pt x="1320" y="660"/>
                </a:lnTo>
                <a:lnTo>
                  <a:pt x="1320" y="660"/>
                </a:lnTo>
                <a:lnTo>
                  <a:pt x="660" y="1320"/>
                </a:lnTo>
                <a:lnTo>
                  <a:pt x="0" y="660"/>
                </a:lnTo>
                <a:lnTo>
                  <a:pt x="660" y="0"/>
                </a:lnTo>
                <a:lnTo>
                  <a:pt x="660" y="0"/>
                </a:lnTo>
                <a:close/>
              </a:path>
            </a:pathLst>
          </a:custGeom>
          <a:solidFill>
            <a:schemeClr val="accent5"/>
          </a:solidFill>
          <a:ln w="0">
            <a:noFill/>
            <a:prstDash val="solid"/>
            <a:round/>
          </a:ln>
        </p:spPr>
        <p:txBody>
          <a:bodyPr vert="horz" wrap="square" lIns="0" tIns="0" rIns="0" bIns="0" numCol="1" anchor="ctr" anchorCtr="1" compatLnSpc="1"/>
          <a:lstStyle/>
          <a:p>
            <a:endParaRPr lang="zh-CN" altLang="en-US" sz="2845"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0"/>
          <p:cNvSpPr/>
          <p:nvPr/>
        </p:nvSpPr>
        <p:spPr bwMode="auto">
          <a:xfrm>
            <a:off x="2145871" y="2991963"/>
            <a:ext cx="678927" cy="678926"/>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chemeClr val="accent2"/>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2"/>
          <p:cNvSpPr/>
          <p:nvPr/>
        </p:nvSpPr>
        <p:spPr bwMode="auto">
          <a:xfrm>
            <a:off x="3760471" y="1126949"/>
            <a:ext cx="811529" cy="809225"/>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chemeClr val="accent1"/>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7"/>
          <p:cNvSpPr/>
          <p:nvPr/>
        </p:nvSpPr>
        <p:spPr bwMode="auto">
          <a:xfrm>
            <a:off x="2285916" y="3704732"/>
            <a:ext cx="398835" cy="39747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3"/>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7"/>
          <p:cNvSpPr/>
          <p:nvPr/>
        </p:nvSpPr>
        <p:spPr bwMode="auto">
          <a:xfrm>
            <a:off x="2695140" y="409575"/>
            <a:ext cx="398835" cy="39747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1"/>
          </a:solidFill>
          <a:ln w="0">
            <a:noFill/>
            <a:prstDash val="solid"/>
            <a:round/>
          </a:ln>
        </p:spPr>
        <p:txBody>
          <a:bodyPr vert="horz" wrap="square" lIns="91430" tIns="45714" rIns="91430" bIns="45714" numCol="1" anchor="t" anchorCtr="0" compatLnSpc="1"/>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16" name="MH_Others_2"/>
          <p:cNvSpPr txBox="1"/>
          <p:nvPr>
            <p:custDataLst>
              <p:tags r:id="rId1"/>
            </p:custDataLst>
          </p:nvPr>
        </p:nvSpPr>
        <p:spPr>
          <a:xfrm>
            <a:off x="1823664" y="1817418"/>
            <a:ext cx="2022909" cy="430887"/>
          </a:xfrm>
          <a:prstGeom prst="rect">
            <a:avLst/>
          </a:prstGeom>
          <a:noFill/>
        </p:spPr>
        <p:txBody>
          <a:bodyPr wrap="square" lIns="0" tIns="0" rIns="0" bIns="0">
            <a:spAutoFit/>
          </a:bodyPr>
          <a:lstStyle/>
          <a:p>
            <a:pPr algn="ctr">
              <a:defRPr/>
            </a:pP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SubTitle_1"/>
          <p:cNvSpPr txBox="1"/>
          <p:nvPr>
            <p:custDataLst>
              <p:tags r:id="rId2"/>
            </p:custDataLst>
          </p:nvPr>
        </p:nvSpPr>
        <p:spPr>
          <a:xfrm>
            <a:off x="4706409" y="1729711"/>
            <a:ext cx="2017948" cy="404663"/>
          </a:xfrm>
          <a:prstGeom prst="rect">
            <a:avLst/>
          </a:prstGeom>
          <a:noFill/>
        </p:spPr>
        <p:txBody>
          <a:bodyPr wrap="square" lIns="0" tIns="0" rIns="0" bIns="0" anchor="t" anchorCtr="0">
            <a:spAutoFit/>
          </a:bodyPr>
          <a:lstStyle/>
          <a:p>
            <a:pPr>
              <a:lnSpc>
                <a:spcPct val="150000"/>
              </a:lnSpc>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1.Background</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MH_SubTitle_2"/>
          <p:cNvSpPr txBox="1"/>
          <p:nvPr>
            <p:custDataLst>
              <p:tags r:id="rId3"/>
            </p:custDataLst>
          </p:nvPr>
        </p:nvSpPr>
        <p:spPr>
          <a:xfrm>
            <a:off x="4166235" y="2264664"/>
            <a:ext cx="1643301" cy="406778"/>
          </a:xfrm>
          <a:prstGeom prst="rect">
            <a:avLst/>
          </a:prstGeom>
          <a:noFill/>
        </p:spPr>
        <p:txBody>
          <a:bodyPr wrap="square" lIns="0" tIns="0" rIns="0" bIns="0" anchor="t" anchorCtr="0">
            <a:spAutoFit/>
          </a:bodyPr>
          <a:lstStyle/>
          <a:p>
            <a:pPr>
              <a:lnSpc>
                <a:spcPct val="150000"/>
              </a:lnSpc>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2. 8 steps</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SubTitle_3"/>
          <p:cNvSpPr txBox="1"/>
          <p:nvPr>
            <p:custDataLst>
              <p:tags r:id="rId4"/>
            </p:custDataLst>
          </p:nvPr>
        </p:nvSpPr>
        <p:spPr>
          <a:xfrm>
            <a:off x="3523016" y="2721503"/>
            <a:ext cx="5712424" cy="404663"/>
          </a:xfrm>
          <a:prstGeom prst="rect">
            <a:avLst/>
          </a:prstGeom>
          <a:noFill/>
        </p:spPr>
        <p:txBody>
          <a:bodyPr wrap="square" lIns="0" tIns="0" rIns="0" bIns="0" anchor="t" anchorCtr="0">
            <a:spAutoFit/>
          </a:bodyPr>
          <a:lstStyle/>
          <a:p>
            <a:pPr>
              <a:lnSpc>
                <a:spcPct val="150000"/>
              </a:lnSpc>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3.Class action and employment discrimination </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SubTitle_4"/>
          <p:cNvSpPr txBox="1"/>
          <p:nvPr>
            <p:custDataLst>
              <p:tags r:id="rId5"/>
            </p:custDataLst>
          </p:nvPr>
        </p:nvSpPr>
        <p:spPr>
          <a:xfrm>
            <a:off x="2870024" y="3210059"/>
            <a:ext cx="2749376" cy="404663"/>
          </a:xfrm>
          <a:prstGeom prst="rect">
            <a:avLst/>
          </a:prstGeom>
          <a:noFill/>
        </p:spPr>
        <p:txBody>
          <a:bodyPr wrap="square" lIns="0" tIns="0" rIns="0" bIns="0" anchor="t" anchorCtr="0">
            <a:spAutoFit/>
          </a:bodyPr>
          <a:lstStyle/>
          <a:p>
            <a:pPr>
              <a:lnSpc>
                <a:spcPct val="150000"/>
              </a:lnSpc>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4.Related case</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31"/>
          <p:cNvSpPr txBox="1">
            <a:spLocks noChangeArrowheads="1"/>
          </p:cNvSpPr>
          <p:nvPr/>
        </p:nvSpPr>
        <p:spPr bwMode="auto">
          <a:xfrm>
            <a:off x="350772" y="823781"/>
            <a:ext cx="8442455" cy="2554545"/>
          </a:xfrm>
          <a:prstGeom prst="rect">
            <a:avLst/>
          </a:prstGeom>
          <a:noFill/>
          <a:ln>
            <a:noFill/>
          </a:ln>
        </p:spPr>
        <p:txBody>
          <a:bodyPr wrap="square">
            <a:spAutoFit/>
          </a:bodyPr>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9pPr>
          </a:lstStyle>
          <a:p>
            <a:pPr marL="342900" lvl="0" indent="-342900" algn="just">
              <a:buFont typeface="+mj-lt"/>
              <a:buAutoNum type="romanUcPeriod"/>
            </a:pPr>
            <a:r>
              <a:rPr lang="en-US" altLang="zh-CN" sz="2000" b="1" dirty="0">
                <a:solidFill>
                  <a:srgbClr val="C00000"/>
                </a:solidFill>
                <a:effectLst>
                  <a:outerShdw blurRad="38100" dist="38100" dir="2700000" algn="tl">
                    <a:srgbClr val="000000">
                      <a:alpha val="43137"/>
                    </a:srgbClr>
                  </a:outerShdw>
                </a:effectLst>
                <a:latin typeface="+mn-lt"/>
                <a:ea typeface="+mn-ea"/>
                <a:cs typeface="+mn-cs"/>
              </a:rPr>
              <a:t>Background:</a:t>
            </a:r>
          </a:p>
          <a:p>
            <a:pPr lvl="0" algn="just"/>
            <a:endParaRPr lang="zh-CN" altLang="zh-CN" sz="2400" b="1" dirty="0">
              <a:solidFill>
                <a:srgbClr val="C00000"/>
              </a:solidFill>
              <a:effectLst>
                <a:outerShdw blurRad="38100" dist="38100" dir="2700000" algn="tl">
                  <a:srgbClr val="000000">
                    <a:alpha val="43137"/>
                  </a:srgbClr>
                </a:outerShdw>
              </a:effectLst>
              <a:latin typeface="+mn-lt"/>
              <a:ea typeface="+mn-ea"/>
              <a:cs typeface="+mn-cs"/>
            </a:endParaRPr>
          </a:p>
          <a:p>
            <a:pPr algn="just"/>
            <a:r>
              <a:rPr lang="en-US" altLang="zh-CN" sz="2000" b="1" dirty="0">
                <a:solidFill>
                  <a:srgbClr val="C00000"/>
                </a:solidFill>
                <a:effectLst>
                  <a:outerShdw blurRad="38100" dist="38100" dir="2700000" algn="tl">
                    <a:srgbClr val="000000">
                      <a:alpha val="43137"/>
                    </a:srgbClr>
                  </a:outerShdw>
                </a:effectLst>
                <a:latin typeface="+mn-lt"/>
                <a:ea typeface="+mn-ea"/>
                <a:cs typeface="+mn-cs"/>
              </a:rPr>
              <a:t>In 2003, many women and Latinos and Asian-Americans who are discriminated filed a class action lawsuit against Abercrombie &amp; Fitch for violating Title VII of the Civil Rights Act of 1964 by excluding minorities and women and other policies, which limited their employment. After the cautious trial, the court ruled in favor of the plaintiff.</a:t>
            </a:r>
            <a:endParaRPr lang="zh-CN" altLang="zh-CN" sz="2000" b="1" dirty="0">
              <a:solidFill>
                <a:srgbClr val="C00000"/>
              </a:solidFill>
              <a:effectLst>
                <a:outerShdw blurRad="38100" dist="38100" dir="2700000" algn="tl">
                  <a:srgbClr val="000000">
                    <a:alpha val="43137"/>
                  </a:srgbClr>
                </a:outerShdw>
              </a:effectLst>
              <a:latin typeface="+mn-lt"/>
              <a:ea typeface="+mn-ea"/>
              <a:cs typeface="+mn-cs"/>
            </a:endParaRPr>
          </a:p>
          <a:p>
            <a:pPr algn="just"/>
            <a:r>
              <a:rPr lang="en-US" altLang="zh-CN" sz="1600" b="1" dirty="0">
                <a:solidFill>
                  <a:srgbClr val="C00000"/>
                </a:solidFill>
                <a:effectLst>
                  <a:outerShdw blurRad="38100" dist="38100" dir="2700000" algn="tl">
                    <a:srgbClr val="000000">
                      <a:alpha val="43137"/>
                    </a:srgbClr>
                  </a:outerShdw>
                </a:effectLst>
                <a:latin typeface="+mn-lt"/>
                <a:ea typeface="+mn-ea"/>
                <a:cs typeface="+mn-cs"/>
              </a:rPr>
              <a:t> </a:t>
            </a:r>
            <a:endParaRPr lang="zh-CN" altLang="zh-CN" sz="1600" b="1" dirty="0">
              <a:solidFill>
                <a:srgbClr val="C00000"/>
              </a:solidFill>
              <a:effectLst>
                <a:outerShdw blurRad="38100" dist="38100" dir="2700000" algn="tl">
                  <a:srgbClr val="000000">
                    <a:alpha val="43137"/>
                  </a:srgbClr>
                </a:outerShdw>
              </a:effectLst>
              <a:latin typeface="+mn-lt"/>
              <a:ea typeface="+mn-ea"/>
              <a:cs typeface="+mn-cs"/>
            </a:endParaRPr>
          </a:p>
        </p:txBody>
      </p:sp>
      <p:grpSp>
        <p:nvGrpSpPr>
          <p:cNvPr id="7" name="组合 6"/>
          <p:cNvGrpSpPr/>
          <p:nvPr/>
        </p:nvGrpSpPr>
        <p:grpSpPr>
          <a:xfrm>
            <a:off x="2323465" y="3519805"/>
            <a:ext cx="4496435" cy="1230630"/>
            <a:chOff x="3629" y="5216"/>
            <a:chExt cx="7081" cy="1938"/>
          </a:xfrm>
        </p:grpSpPr>
        <p:sp>
          <p:nvSpPr>
            <p:cNvPr id="5" name="Teardrop 50"/>
            <p:cNvSpPr/>
            <p:nvPr/>
          </p:nvSpPr>
          <p:spPr>
            <a:xfrm rot="13500000">
              <a:off x="3629" y="5216"/>
              <a:ext cx="1939" cy="193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6" tIns="34283" rIns="68566" bIns="34283" rtlCol="0" anchor="ctr"/>
            <a:lstStyle/>
            <a:p>
              <a:pPr algn="ctr"/>
              <a:endParaRPr lang="id-ID" sz="1350" dirty="0">
                <a:latin typeface="Arial" panose="020B0604020202020204" pitchFamily="34" charset="0"/>
                <a:ea typeface="微软雅黑" panose="020B0503020204020204" pitchFamily="34" charset="-122"/>
                <a:sym typeface="Arial" panose="020B0604020202020204" pitchFamily="34" charset="0"/>
              </a:endParaRPr>
            </a:p>
          </p:txBody>
        </p:sp>
        <p:sp>
          <p:nvSpPr>
            <p:cNvPr id="6" name="Teardrop 51"/>
            <p:cNvSpPr/>
            <p:nvPr/>
          </p:nvSpPr>
          <p:spPr>
            <a:xfrm rot="2700000">
              <a:off x="5386" y="5216"/>
              <a:ext cx="1939" cy="1939"/>
            </a:xfrm>
            <a:prstGeom prst="teardrop">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6" tIns="34283" rIns="68566" bIns="34283" rtlCol="0" anchor="ctr"/>
            <a:lstStyle/>
            <a:p>
              <a:pPr algn="ctr"/>
              <a:endParaRPr lang="id-ID" sz="135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Teardrop 52"/>
            <p:cNvSpPr/>
            <p:nvPr/>
          </p:nvSpPr>
          <p:spPr>
            <a:xfrm rot="2700000">
              <a:off x="7132" y="5216"/>
              <a:ext cx="1939" cy="1939"/>
            </a:xfrm>
            <a:prstGeom prst="teardrop">
              <a:avLst/>
            </a:prstGeom>
            <a:solidFill>
              <a:schemeClr val="accent3">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6" tIns="34283" rIns="68566" bIns="34283" rtlCol="0" anchor="ctr"/>
            <a:lstStyle/>
            <a:p>
              <a:pPr algn="ctr"/>
              <a:endParaRPr lang="id-ID" sz="1350"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Teardrop 53"/>
            <p:cNvSpPr/>
            <p:nvPr/>
          </p:nvSpPr>
          <p:spPr>
            <a:xfrm rot="2700000">
              <a:off x="8772" y="5216"/>
              <a:ext cx="1939" cy="1939"/>
            </a:xfrm>
            <a:prstGeom prst="teardrop">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6" tIns="34283" rIns="68566" bIns="34283" rtlCol="0" anchor="ctr"/>
            <a:lstStyle/>
            <a:p>
              <a:pPr algn="ctr"/>
              <a:endParaRPr lang="id-ID" sz="135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3"/>
            <p:cNvGrpSpPr/>
            <p:nvPr/>
          </p:nvGrpSpPr>
          <p:grpSpPr>
            <a:xfrm>
              <a:off x="4230" y="5824"/>
              <a:ext cx="5966" cy="722"/>
              <a:chOff x="4211" y="5405"/>
              <a:chExt cx="5966" cy="722"/>
            </a:xfrm>
          </p:grpSpPr>
          <p:sp>
            <p:nvSpPr>
              <p:cNvPr id="31" name="Freeform 52"/>
              <p:cNvSpPr>
                <a:spLocks noChangeArrowheads="1"/>
              </p:cNvSpPr>
              <p:nvPr/>
            </p:nvSpPr>
            <p:spPr bwMode="auto">
              <a:xfrm>
                <a:off x="9441" y="5405"/>
                <a:ext cx="736" cy="723"/>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57 w 479"/>
                  <a:gd name="T13" fmla="*/ 293 h 471"/>
                  <a:gd name="T14" fmla="*/ 257 w 479"/>
                  <a:gd name="T15" fmla="*/ 293 h 471"/>
                  <a:gd name="T16" fmla="*/ 222 w 479"/>
                  <a:gd name="T17" fmla="*/ 275 h 471"/>
                  <a:gd name="T18" fmla="*/ 186 w 479"/>
                  <a:gd name="T19" fmla="*/ 363 h 471"/>
                  <a:gd name="T20" fmla="*/ 204 w 479"/>
                  <a:gd name="T21" fmla="*/ 231 h 471"/>
                  <a:gd name="T22" fmla="*/ 240 w 479"/>
                  <a:gd name="T23" fmla="*/ 169 h 471"/>
                  <a:gd name="T24" fmla="*/ 249 w 479"/>
                  <a:gd name="T25" fmla="*/ 266 h 471"/>
                  <a:gd name="T26" fmla="*/ 284 w 479"/>
                  <a:gd name="T27" fmla="*/ 151 h 471"/>
                  <a:gd name="T28" fmla="*/ 169 w 479"/>
                  <a:gd name="T29" fmla="*/ 213 h 471"/>
                  <a:gd name="T30" fmla="*/ 178 w 479"/>
                  <a:gd name="T31" fmla="*/ 257 h 471"/>
                  <a:gd name="T32" fmla="*/ 142 w 479"/>
                  <a:gd name="T33" fmla="*/ 195 h 471"/>
                  <a:gd name="T34" fmla="*/ 231 w 479"/>
                  <a:gd name="T35" fmla="*/ 107 h 471"/>
                  <a:gd name="T36" fmla="*/ 337 w 479"/>
                  <a:gd name="T37" fmla="*/ 178 h 471"/>
                  <a:gd name="T38" fmla="*/ 257 w 479"/>
                  <a:gd name="T39" fmla="*/ 29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57" y="293"/>
                    </a:moveTo>
                    <a:lnTo>
                      <a:pt x="257" y="293"/>
                    </a:lnTo>
                    <a:cubicBezTo>
                      <a:pt x="240" y="293"/>
                      <a:pt x="231" y="284"/>
                      <a:pt x="222" y="275"/>
                    </a:cubicBezTo>
                    <a:cubicBezTo>
                      <a:pt x="213" y="310"/>
                      <a:pt x="204" y="346"/>
                      <a:pt x="186" y="363"/>
                    </a:cubicBezTo>
                    <a:cubicBezTo>
                      <a:pt x="178" y="310"/>
                      <a:pt x="195" y="266"/>
                      <a:pt x="204" y="231"/>
                    </a:cubicBezTo>
                    <a:cubicBezTo>
                      <a:pt x="186" y="204"/>
                      <a:pt x="204" y="151"/>
                      <a:pt x="240" y="169"/>
                    </a:cubicBezTo>
                    <a:cubicBezTo>
                      <a:pt x="275" y="178"/>
                      <a:pt x="204" y="257"/>
                      <a:pt x="249" y="266"/>
                    </a:cubicBezTo>
                    <a:cubicBezTo>
                      <a:pt x="302" y="275"/>
                      <a:pt x="319" y="178"/>
                      <a:pt x="284" y="151"/>
                    </a:cubicBezTo>
                    <a:cubicBezTo>
                      <a:pt x="249" y="107"/>
                      <a:pt x="159" y="151"/>
                      <a:pt x="169" y="213"/>
                    </a:cubicBezTo>
                    <a:cubicBezTo>
                      <a:pt x="178" y="231"/>
                      <a:pt x="186" y="231"/>
                      <a:pt x="178" y="257"/>
                    </a:cubicBezTo>
                    <a:cubicBezTo>
                      <a:pt x="151" y="248"/>
                      <a:pt x="142" y="222"/>
                      <a:pt x="142" y="195"/>
                    </a:cubicBezTo>
                    <a:cubicBezTo>
                      <a:pt x="142" y="151"/>
                      <a:pt x="186" y="116"/>
                      <a:pt x="231" y="107"/>
                    </a:cubicBezTo>
                    <a:cubicBezTo>
                      <a:pt x="284" y="107"/>
                      <a:pt x="328" y="134"/>
                      <a:pt x="337" y="178"/>
                    </a:cubicBezTo>
                    <a:cubicBezTo>
                      <a:pt x="346" y="231"/>
                      <a:pt x="310" y="293"/>
                      <a:pt x="257" y="293"/>
                    </a:cubicBezTo>
                    <a:close/>
                  </a:path>
                </a:pathLst>
              </a:custGeom>
              <a:solidFill>
                <a:schemeClr val="bg1"/>
              </a:solidFill>
              <a:ln>
                <a:noFill/>
              </a:ln>
              <a:effectLst/>
            </p:spPr>
            <p:txBody>
              <a:bodyPr wrap="none" anchor="ctr"/>
              <a:lstStyle/>
              <a:p>
                <a:endParaRPr lang="en-US" sz="1350"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78"/>
              <p:cNvSpPr>
                <a:spLocks noChangeArrowheads="1"/>
              </p:cNvSpPr>
              <p:nvPr/>
            </p:nvSpPr>
            <p:spPr bwMode="auto">
              <a:xfrm>
                <a:off x="7714" y="5405"/>
                <a:ext cx="736" cy="723"/>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p:spPr>
            <p:txBody>
              <a:bodyPr wrap="none" anchor="ctr"/>
              <a:lstStyle/>
              <a:p>
                <a:endParaRPr lang="en-US" sz="1350"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86"/>
              <p:cNvSpPr>
                <a:spLocks noChangeArrowheads="1"/>
              </p:cNvSpPr>
              <p:nvPr/>
            </p:nvSpPr>
            <p:spPr bwMode="auto">
              <a:xfrm>
                <a:off x="4211" y="5405"/>
                <a:ext cx="736" cy="723"/>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p:spPr>
            <p:txBody>
              <a:bodyPr wrap="none" anchor="ctr"/>
              <a:lstStyle/>
              <a:p>
                <a:endParaRPr lang="en-US" sz="1350" dirty="0">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79"/>
              <p:cNvSpPr>
                <a:spLocks noChangeArrowheads="1"/>
              </p:cNvSpPr>
              <p:nvPr/>
            </p:nvSpPr>
            <p:spPr bwMode="auto">
              <a:xfrm>
                <a:off x="5985" y="5405"/>
                <a:ext cx="736" cy="723"/>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p:spPr>
            <p:txBody>
              <a:bodyPr wrap="none" anchor="ctr"/>
              <a:lstStyle/>
              <a:p>
                <a:endParaRPr lang="en-US" sz="1350"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5" name="矩形 34"/>
          <p:cNvSpPr/>
          <p:nvPr/>
        </p:nvSpPr>
        <p:spPr>
          <a:xfrm>
            <a:off x="8228"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467544" y="232756"/>
            <a:ext cx="2697491" cy="669414"/>
          </a:xfrm>
          <a:prstGeom prst="rect">
            <a:avLst/>
          </a:prstGeom>
          <a:noFill/>
        </p:spPr>
        <p:txBody>
          <a:bodyPr wrap="square" rtlCol="0">
            <a:spAutoFit/>
          </a:bodyPr>
          <a:lstStyle/>
          <a:p>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Related case</a:t>
            </a:r>
            <a:endPar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8965" y="271780"/>
            <a:ext cx="655447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dirty="0">
                <a:solidFill>
                  <a:srgbClr val="C00000"/>
                </a:solidFill>
                <a:latin typeface="Arial Regular" panose="020B0604020202020204" charset="0"/>
                <a:ea typeface="微软雅黑" panose="020B0503020204020204" pitchFamily="34" charset="-122"/>
                <a:cs typeface="Arial Regular" panose="020B0604020202020204" charset="0"/>
                <a:sym typeface="Arial" panose="020B0604020202020204" pitchFamily="34" charset="0"/>
              </a:rPr>
              <a:t>Related case</a:t>
            </a:r>
            <a:r>
              <a:rPr lang="zh-CN" altLang="en-US" sz="2400" b="1" dirty="0">
                <a:solidFill>
                  <a:srgbClr val="C00000"/>
                </a:solidFill>
                <a:latin typeface="Arial Regular" panose="020B0604020202020204" charset="0"/>
                <a:ea typeface="微软雅黑" panose="020B0503020204020204" pitchFamily="34" charset="-122"/>
                <a:cs typeface="Arial Regular" panose="020B0604020202020204" charset="0"/>
                <a:sym typeface="Arial" panose="020B0604020202020204" pitchFamily="34" charset="0"/>
              </a:rPr>
              <a:t>——</a:t>
            </a:r>
            <a:r>
              <a:rPr lang="en-US" altLang="zh-CN" sz="2400" b="1" dirty="0">
                <a:solidFill>
                  <a:srgbClr val="C00000"/>
                </a:solidFill>
                <a:latin typeface="Arial Regular" panose="020B0604020202020204" charset="0"/>
                <a:ea typeface="微软雅黑" panose="020B0503020204020204" pitchFamily="34" charset="-122"/>
                <a:cs typeface="Arial Regular" panose="020B0604020202020204" charset="0"/>
                <a:sym typeface="Arial" panose="020B0604020202020204" pitchFamily="34" charset="0"/>
              </a:rPr>
              <a:t>Employment Discrimination</a:t>
            </a:r>
          </a:p>
        </p:txBody>
      </p:sp>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a:grpSpLocks noChangeAspect="1"/>
          </p:cNvGrpSpPr>
          <p:nvPr/>
        </p:nvGrpSpPr>
        <p:grpSpPr>
          <a:xfrm>
            <a:off x="1690091" y="1231265"/>
            <a:ext cx="1601102" cy="1797297"/>
            <a:chOff x="1681862" y="1437658"/>
            <a:chExt cx="1601102" cy="1797297"/>
          </a:xfrm>
        </p:grpSpPr>
        <p:sp>
          <p:nvSpPr>
            <p:cNvPr id="9" name="Freeform 13"/>
            <p:cNvSpPr/>
            <p:nvPr/>
          </p:nvSpPr>
          <p:spPr bwMode="auto">
            <a:xfrm>
              <a:off x="1681862" y="1437658"/>
              <a:ext cx="1601102" cy="1797297"/>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chemeClr val="accent1"/>
            </a:solidFill>
            <a:ln w="28575" cap="flat">
              <a:noFill/>
              <a:prstDash val="solid"/>
              <a:miter lim="800000"/>
            </a:ln>
            <a:effectLst>
              <a:outerShdw blurRad="203200" dist="101600" dir="2700000" algn="tl" rotWithShape="0">
                <a:prstClr val="black">
                  <a:alpha val="28000"/>
                </a:prstClr>
              </a:outerShdw>
            </a:effectLst>
          </p:spPr>
          <p:txBody>
            <a:bodyPr lIns="68580" tIns="34290" rIns="68580" bIns="34290"/>
            <a:lstStyle/>
            <a:p>
              <a:pPr>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a:grpSpLocks noChangeAspect="1"/>
            </p:cNvGrpSpPr>
            <p:nvPr/>
          </p:nvGrpSpPr>
          <p:grpSpPr>
            <a:xfrm>
              <a:off x="1896849" y="1871803"/>
              <a:ext cx="1206253" cy="927269"/>
              <a:chOff x="8204201" y="339725"/>
              <a:chExt cx="954087" cy="733425"/>
            </a:xfrm>
            <a:solidFill>
              <a:schemeClr val="bg1"/>
            </a:solidFill>
          </p:grpSpPr>
          <p:sp>
            <p:nvSpPr>
              <p:cNvPr id="11" name="Freeform 6"/>
              <p:cNvSpPr>
                <a:spLocks noEditPoints="1"/>
              </p:cNvSpPr>
              <p:nvPr/>
            </p:nvSpPr>
            <p:spPr bwMode="auto">
              <a:xfrm>
                <a:off x="8204201" y="438150"/>
                <a:ext cx="631825" cy="635000"/>
              </a:xfrm>
              <a:custGeom>
                <a:avLst/>
                <a:gdLst>
                  <a:gd name="T0" fmla="*/ 168 w 168"/>
                  <a:gd name="T1" fmla="*/ 95 h 167"/>
                  <a:gd name="T2" fmla="*/ 168 w 168"/>
                  <a:gd name="T3" fmla="*/ 73 h 167"/>
                  <a:gd name="T4" fmla="*/ 151 w 168"/>
                  <a:gd name="T5" fmla="*/ 69 h 167"/>
                  <a:gd name="T6" fmla="*/ 147 w 168"/>
                  <a:gd name="T7" fmla="*/ 56 h 167"/>
                  <a:gd name="T8" fmla="*/ 158 w 168"/>
                  <a:gd name="T9" fmla="*/ 43 h 167"/>
                  <a:gd name="T10" fmla="*/ 146 w 168"/>
                  <a:gd name="T11" fmla="*/ 25 h 167"/>
                  <a:gd name="T12" fmla="*/ 130 w 168"/>
                  <a:gd name="T13" fmla="*/ 32 h 167"/>
                  <a:gd name="T14" fmla="*/ 119 w 168"/>
                  <a:gd name="T15" fmla="*/ 24 h 167"/>
                  <a:gd name="T16" fmla="*/ 120 w 168"/>
                  <a:gd name="T17" fmla="*/ 7 h 167"/>
                  <a:gd name="T18" fmla="*/ 99 w 168"/>
                  <a:gd name="T19" fmla="*/ 0 h 167"/>
                  <a:gd name="T20" fmla="*/ 91 w 168"/>
                  <a:gd name="T21" fmla="*/ 15 h 167"/>
                  <a:gd name="T22" fmla="*/ 84 w 168"/>
                  <a:gd name="T23" fmla="*/ 15 h 167"/>
                  <a:gd name="T24" fmla="*/ 77 w 168"/>
                  <a:gd name="T25" fmla="*/ 15 h 167"/>
                  <a:gd name="T26" fmla="*/ 69 w 168"/>
                  <a:gd name="T27" fmla="*/ 0 h 167"/>
                  <a:gd name="T28" fmla="*/ 48 w 168"/>
                  <a:gd name="T29" fmla="*/ 7 h 167"/>
                  <a:gd name="T30" fmla="*/ 49 w 168"/>
                  <a:gd name="T31" fmla="*/ 24 h 167"/>
                  <a:gd name="T32" fmla="*/ 38 w 168"/>
                  <a:gd name="T33" fmla="*/ 32 h 167"/>
                  <a:gd name="T34" fmla="*/ 23 w 168"/>
                  <a:gd name="T35" fmla="*/ 25 h 167"/>
                  <a:gd name="T36" fmla="*/ 10 w 168"/>
                  <a:gd name="T37" fmla="*/ 43 h 167"/>
                  <a:gd name="T38" fmla="*/ 21 w 168"/>
                  <a:gd name="T39" fmla="*/ 56 h 167"/>
                  <a:gd name="T40" fmla="*/ 17 w 168"/>
                  <a:gd name="T41" fmla="*/ 69 h 167"/>
                  <a:gd name="T42" fmla="*/ 0 w 168"/>
                  <a:gd name="T43" fmla="*/ 73 h 167"/>
                  <a:gd name="T44" fmla="*/ 0 w 168"/>
                  <a:gd name="T45" fmla="*/ 95 h 167"/>
                  <a:gd name="T46" fmla="*/ 17 w 168"/>
                  <a:gd name="T47" fmla="*/ 98 h 167"/>
                  <a:gd name="T48" fmla="*/ 21 w 168"/>
                  <a:gd name="T49" fmla="*/ 111 h 167"/>
                  <a:gd name="T50" fmla="*/ 10 w 168"/>
                  <a:gd name="T51" fmla="*/ 124 h 167"/>
                  <a:gd name="T52" fmla="*/ 23 w 168"/>
                  <a:gd name="T53" fmla="*/ 142 h 167"/>
                  <a:gd name="T54" fmla="*/ 38 w 168"/>
                  <a:gd name="T55" fmla="*/ 135 h 167"/>
                  <a:gd name="T56" fmla="*/ 49 w 168"/>
                  <a:gd name="T57" fmla="*/ 143 h 167"/>
                  <a:gd name="T58" fmla="*/ 48 w 168"/>
                  <a:gd name="T59" fmla="*/ 160 h 167"/>
                  <a:gd name="T60" fmla="*/ 69 w 168"/>
                  <a:gd name="T61" fmla="*/ 167 h 167"/>
                  <a:gd name="T62" fmla="*/ 77 w 168"/>
                  <a:gd name="T63" fmla="*/ 152 h 167"/>
                  <a:gd name="T64" fmla="*/ 84 w 168"/>
                  <a:gd name="T65" fmla="*/ 152 h 167"/>
                  <a:gd name="T66" fmla="*/ 91 w 168"/>
                  <a:gd name="T67" fmla="*/ 152 h 167"/>
                  <a:gd name="T68" fmla="*/ 100 w 168"/>
                  <a:gd name="T69" fmla="*/ 167 h 167"/>
                  <a:gd name="T70" fmla="*/ 121 w 168"/>
                  <a:gd name="T71" fmla="*/ 160 h 167"/>
                  <a:gd name="T72" fmla="*/ 119 w 168"/>
                  <a:gd name="T73" fmla="*/ 143 h 167"/>
                  <a:gd name="T74" fmla="*/ 130 w 168"/>
                  <a:gd name="T75" fmla="*/ 135 h 167"/>
                  <a:gd name="T76" fmla="*/ 146 w 168"/>
                  <a:gd name="T77" fmla="*/ 142 h 167"/>
                  <a:gd name="T78" fmla="*/ 158 w 168"/>
                  <a:gd name="T79" fmla="*/ 124 h 167"/>
                  <a:gd name="T80" fmla="*/ 147 w 168"/>
                  <a:gd name="T81" fmla="*/ 111 h 167"/>
                  <a:gd name="T82" fmla="*/ 151 w 168"/>
                  <a:gd name="T83" fmla="*/ 98 h 167"/>
                  <a:gd name="T84" fmla="*/ 168 w 168"/>
                  <a:gd name="T85" fmla="*/ 95 h 167"/>
                  <a:gd name="T86" fmla="*/ 84 w 168"/>
                  <a:gd name="T87" fmla="*/ 133 h 167"/>
                  <a:gd name="T88" fmla="*/ 35 w 168"/>
                  <a:gd name="T89" fmla="*/ 84 h 167"/>
                  <a:gd name="T90" fmla="*/ 84 w 168"/>
                  <a:gd name="T91" fmla="*/ 34 h 167"/>
                  <a:gd name="T92" fmla="*/ 133 w 168"/>
                  <a:gd name="T93" fmla="*/ 84 h 167"/>
                  <a:gd name="T94" fmla="*/ 84 w 168"/>
                  <a:gd name="T95" fmla="*/ 13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167">
                    <a:moveTo>
                      <a:pt x="168" y="95"/>
                    </a:moveTo>
                    <a:cubicBezTo>
                      <a:pt x="168" y="73"/>
                      <a:pt x="168" y="73"/>
                      <a:pt x="168" y="73"/>
                    </a:cubicBezTo>
                    <a:cubicBezTo>
                      <a:pt x="151" y="69"/>
                      <a:pt x="151" y="69"/>
                      <a:pt x="151" y="69"/>
                    </a:cubicBezTo>
                    <a:cubicBezTo>
                      <a:pt x="150" y="64"/>
                      <a:pt x="149" y="60"/>
                      <a:pt x="147" y="56"/>
                    </a:cubicBezTo>
                    <a:cubicBezTo>
                      <a:pt x="158" y="43"/>
                      <a:pt x="158" y="43"/>
                      <a:pt x="158" y="43"/>
                    </a:cubicBezTo>
                    <a:cubicBezTo>
                      <a:pt x="146" y="25"/>
                      <a:pt x="146" y="25"/>
                      <a:pt x="146" y="25"/>
                    </a:cubicBezTo>
                    <a:cubicBezTo>
                      <a:pt x="130" y="32"/>
                      <a:pt x="130" y="32"/>
                      <a:pt x="130" y="32"/>
                    </a:cubicBezTo>
                    <a:cubicBezTo>
                      <a:pt x="126" y="29"/>
                      <a:pt x="123" y="27"/>
                      <a:pt x="119" y="24"/>
                    </a:cubicBezTo>
                    <a:cubicBezTo>
                      <a:pt x="120" y="7"/>
                      <a:pt x="120" y="7"/>
                      <a:pt x="120" y="7"/>
                    </a:cubicBezTo>
                    <a:cubicBezTo>
                      <a:pt x="99" y="0"/>
                      <a:pt x="99" y="0"/>
                      <a:pt x="99" y="0"/>
                    </a:cubicBezTo>
                    <a:cubicBezTo>
                      <a:pt x="91" y="15"/>
                      <a:pt x="91" y="15"/>
                      <a:pt x="91" y="15"/>
                    </a:cubicBezTo>
                    <a:cubicBezTo>
                      <a:pt x="89" y="15"/>
                      <a:pt x="86" y="15"/>
                      <a:pt x="84" y="15"/>
                    </a:cubicBezTo>
                    <a:cubicBezTo>
                      <a:pt x="82" y="15"/>
                      <a:pt x="79" y="15"/>
                      <a:pt x="77" y="15"/>
                    </a:cubicBezTo>
                    <a:cubicBezTo>
                      <a:pt x="69" y="0"/>
                      <a:pt x="69" y="0"/>
                      <a:pt x="69" y="0"/>
                    </a:cubicBezTo>
                    <a:cubicBezTo>
                      <a:pt x="48" y="7"/>
                      <a:pt x="48" y="7"/>
                      <a:pt x="48" y="7"/>
                    </a:cubicBezTo>
                    <a:cubicBezTo>
                      <a:pt x="49" y="24"/>
                      <a:pt x="49" y="24"/>
                      <a:pt x="49" y="24"/>
                    </a:cubicBezTo>
                    <a:cubicBezTo>
                      <a:pt x="45" y="27"/>
                      <a:pt x="42" y="29"/>
                      <a:pt x="38" y="32"/>
                    </a:cubicBezTo>
                    <a:cubicBezTo>
                      <a:pt x="23" y="25"/>
                      <a:pt x="23" y="25"/>
                      <a:pt x="23" y="25"/>
                    </a:cubicBezTo>
                    <a:cubicBezTo>
                      <a:pt x="10" y="43"/>
                      <a:pt x="10" y="43"/>
                      <a:pt x="10" y="43"/>
                    </a:cubicBezTo>
                    <a:cubicBezTo>
                      <a:pt x="21" y="56"/>
                      <a:pt x="21" y="56"/>
                      <a:pt x="21" y="56"/>
                    </a:cubicBezTo>
                    <a:cubicBezTo>
                      <a:pt x="19" y="60"/>
                      <a:pt x="18" y="65"/>
                      <a:pt x="17" y="69"/>
                    </a:cubicBezTo>
                    <a:cubicBezTo>
                      <a:pt x="0" y="73"/>
                      <a:pt x="0" y="73"/>
                      <a:pt x="0" y="73"/>
                    </a:cubicBezTo>
                    <a:cubicBezTo>
                      <a:pt x="0" y="95"/>
                      <a:pt x="0" y="95"/>
                      <a:pt x="0" y="95"/>
                    </a:cubicBezTo>
                    <a:cubicBezTo>
                      <a:pt x="17" y="98"/>
                      <a:pt x="17" y="98"/>
                      <a:pt x="17" y="98"/>
                    </a:cubicBezTo>
                    <a:cubicBezTo>
                      <a:pt x="18" y="103"/>
                      <a:pt x="19" y="107"/>
                      <a:pt x="21" y="111"/>
                    </a:cubicBezTo>
                    <a:cubicBezTo>
                      <a:pt x="10" y="124"/>
                      <a:pt x="10" y="124"/>
                      <a:pt x="10" y="124"/>
                    </a:cubicBezTo>
                    <a:cubicBezTo>
                      <a:pt x="23" y="142"/>
                      <a:pt x="23" y="142"/>
                      <a:pt x="23" y="142"/>
                    </a:cubicBezTo>
                    <a:cubicBezTo>
                      <a:pt x="38" y="135"/>
                      <a:pt x="38" y="135"/>
                      <a:pt x="38" y="135"/>
                    </a:cubicBezTo>
                    <a:cubicBezTo>
                      <a:pt x="42" y="138"/>
                      <a:pt x="46" y="141"/>
                      <a:pt x="49" y="143"/>
                    </a:cubicBezTo>
                    <a:cubicBezTo>
                      <a:pt x="48" y="160"/>
                      <a:pt x="48" y="160"/>
                      <a:pt x="48" y="160"/>
                    </a:cubicBezTo>
                    <a:cubicBezTo>
                      <a:pt x="69" y="167"/>
                      <a:pt x="69" y="167"/>
                      <a:pt x="69" y="167"/>
                    </a:cubicBezTo>
                    <a:cubicBezTo>
                      <a:pt x="77" y="152"/>
                      <a:pt x="77" y="152"/>
                      <a:pt x="77" y="152"/>
                    </a:cubicBezTo>
                    <a:cubicBezTo>
                      <a:pt x="80" y="152"/>
                      <a:pt x="82" y="152"/>
                      <a:pt x="84" y="152"/>
                    </a:cubicBezTo>
                    <a:cubicBezTo>
                      <a:pt x="86" y="152"/>
                      <a:pt x="89" y="152"/>
                      <a:pt x="91" y="152"/>
                    </a:cubicBezTo>
                    <a:cubicBezTo>
                      <a:pt x="100" y="167"/>
                      <a:pt x="100" y="167"/>
                      <a:pt x="100" y="167"/>
                    </a:cubicBezTo>
                    <a:cubicBezTo>
                      <a:pt x="121" y="160"/>
                      <a:pt x="121" y="160"/>
                      <a:pt x="121" y="160"/>
                    </a:cubicBezTo>
                    <a:cubicBezTo>
                      <a:pt x="119" y="143"/>
                      <a:pt x="119" y="143"/>
                      <a:pt x="119" y="143"/>
                    </a:cubicBezTo>
                    <a:cubicBezTo>
                      <a:pt x="123" y="141"/>
                      <a:pt x="126" y="138"/>
                      <a:pt x="130" y="135"/>
                    </a:cubicBezTo>
                    <a:cubicBezTo>
                      <a:pt x="146" y="142"/>
                      <a:pt x="146" y="142"/>
                      <a:pt x="146" y="142"/>
                    </a:cubicBezTo>
                    <a:cubicBezTo>
                      <a:pt x="158" y="124"/>
                      <a:pt x="158" y="124"/>
                      <a:pt x="158" y="124"/>
                    </a:cubicBezTo>
                    <a:cubicBezTo>
                      <a:pt x="147" y="111"/>
                      <a:pt x="147" y="111"/>
                      <a:pt x="147" y="111"/>
                    </a:cubicBezTo>
                    <a:cubicBezTo>
                      <a:pt x="149" y="107"/>
                      <a:pt x="150" y="103"/>
                      <a:pt x="151" y="98"/>
                    </a:cubicBezTo>
                    <a:lnTo>
                      <a:pt x="168" y="95"/>
                    </a:lnTo>
                    <a:close/>
                    <a:moveTo>
                      <a:pt x="84" y="133"/>
                    </a:moveTo>
                    <a:cubicBezTo>
                      <a:pt x="57" y="133"/>
                      <a:pt x="35" y="111"/>
                      <a:pt x="35" y="84"/>
                    </a:cubicBezTo>
                    <a:cubicBezTo>
                      <a:pt x="35" y="56"/>
                      <a:pt x="57" y="34"/>
                      <a:pt x="84" y="34"/>
                    </a:cubicBezTo>
                    <a:cubicBezTo>
                      <a:pt x="111" y="34"/>
                      <a:pt x="133" y="56"/>
                      <a:pt x="133" y="84"/>
                    </a:cubicBezTo>
                    <a:cubicBezTo>
                      <a:pt x="133" y="111"/>
                      <a:pt x="111" y="133"/>
                      <a:pt x="84" y="133"/>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7"/>
              <p:cNvSpPr>
                <a:spLocks noEditPoints="1"/>
              </p:cNvSpPr>
              <p:nvPr/>
            </p:nvSpPr>
            <p:spPr bwMode="auto">
              <a:xfrm>
                <a:off x="8783638" y="339725"/>
                <a:ext cx="374650" cy="379413"/>
              </a:xfrm>
              <a:custGeom>
                <a:avLst/>
                <a:gdLst>
                  <a:gd name="T0" fmla="*/ 100 w 100"/>
                  <a:gd name="T1" fmla="*/ 57 h 100"/>
                  <a:gd name="T2" fmla="*/ 100 w 100"/>
                  <a:gd name="T3" fmla="*/ 43 h 100"/>
                  <a:gd name="T4" fmla="*/ 90 w 100"/>
                  <a:gd name="T5" fmla="*/ 41 h 100"/>
                  <a:gd name="T6" fmla="*/ 87 w 100"/>
                  <a:gd name="T7" fmla="*/ 34 h 100"/>
                  <a:gd name="T8" fmla="*/ 94 w 100"/>
                  <a:gd name="T9" fmla="*/ 26 h 100"/>
                  <a:gd name="T10" fmla="*/ 86 w 100"/>
                  <a:gd name="T11" fmla="*/ 15 h 100"/>
                  <a:gd name="T12" fmla="*/ 77 w 100"/>
                  <a:gd name="T13" fmla="*/ 20 h 100"/>
                  <a:gd name="T14" fmla="*/ 70 w 100"/>
                  <a:gd name="T15" fmla="*/ 15 h 100"/>
                  <a:gd name="T16" fmla="*/ 72 w 100"/>
                  <a:gd name="T17" fmla="*/ 5 h 100"/>
                  <a:gd name="T18" fmla="*/ 59 w 100"/>
                  <a:gd name="T19" fmla="*/ 0 h 100"/>
                  <a:gd name="T20" fmla="*/ 54 w 100"/>
                  <a:gd name="T21" fmla="*/ 9 h 100"/>
                  <a:gd name="T22" fmla="*/ 50 w 100"/>
                  <a:gd name="T23" fmla="*/ 9 h 100"/>
                  <a:gd name="T24" fmla="*/ 46 w 100"/>
                  <a:gd name="T25" fmla="*/ 9 h 100"/>
                  <a:gd name="T26" fmla="*/ 41 w 100"/>
                  <a:gd name="T27" fmla="*/ 1 h 100"/>
                  <a:gd name="T28" fmla="*/ 28 w 100"/>
                  <a:gd name="T29" fmla="*/ 5 h 100"/>
                  <a:gd name="T30" fmla="*/ 29 w 100"/>
                  <a:gd name="T31" fmla="*/ 15 h 100"/>
                  <a:gd name="T32" fmla="*/ 23 w 100"/>
                  <a:gd name="T33" fmla="*/ 20 h 100"/>
                  <a:gd name="T34" fmla="*/ 13 w 100"/>
                  <a:gd name="T35" fmla="*/ 15 h 100"/>
                  <a:gd name="T36" fmla="*/ 6 w 100"/>
                  <a:gd name="T37" fmla="*/ 26 h 100"/>
                  <a:gd name="T38" fmla="*/ 13 w 100"/>
                  <a:gd name="T39" fmla="*/ 34 h 100"/>
                  <a:gd name="T40" fmla="*/ 10 w 100"/>
                  <a:gd name="T41" fmla="*/ 41 h 100"/>
                  <a:gd name="T42" fmla="*/ 0 w 100"/>
                  <a:gd name="T43" fmla="*/ 43 h 100"/>
                  <a:gd name="T44" fmla="*/ 0 w 100"/>
                  <a:gd name="T45" fmla="*/ 57 h 100"/>
                  <a:gd name="T46" fmla="*/ 10 w 100"/>
                  <a:gd name="T47" fmla="*/ 59 h 100"/>
                  <a:gd name="T48" fmla="*/ 13 w 100"/>
                  <a:gd name="T49" fmla="*/ 66 h 100"/>
                  <a:gd name="T50" fmla="*/ 6 w 100"/>
                  <a:gd name="T51" fmla="*/ 74 h 100"/>
                  <a:gd name="T52" fmla="*/ 13 w 100"/>
                  <a:gd name="T53" fmla="*/ 85 h 100"/>
                  <a:gd name="T54" fmla="*/ 23 w 100"/>
                  <a:gd name="T55" fmla="*/ 80 h 100"/>
                  <a:gd name="T56" fmla="*/ 29 w 100"/>
                  <a:gd name="T57" fmla="*/ 85 h 100"/>
                  <a:gd name="T58" fmla="*/ 28 w 100"/>
                  <a:gd name="T59" fmla="*/ 95 h 100"/>
                  <a:gd name="T60" fmla="*/ 41 w 100"/>
                  <a:gd name="T61" fmla="*/ 100 h 100"/>
                  <a:gd name="T62" fmla="*/ 46 w 100"/>
                  <a:gd name="T63" fmla="*/ 91 h 100"/>
                  <a:gd name="T64" fmla="*/ 50 w 100"/>
                  <a:gd name="T65" fmla="*/ 91 h 100"/>
                  <a:gd name="T66" fmla="*/ 54 w 100"/>
                  <a:gd name="T67" fmla="*/ 91 h 100"/>
                  <a:gd name="T68" fmla="*/ 59 w 100"/>
                  <a:gd name="T69" fmla="*/ 99 h 100"/>
                  <a:gd name="T70" fmla="*/ 72 w 100"/>
                  <a:gd name="T71" fmla="*/ 95 h 100"/>
                  <a:gd name="T72" fmla="*/ 71 w 100"/>
                  <a:gd name="T73" fmla="*/ 85 h 100"/>
                  <a:gd name="T74" fmla="*/ 77 w 100"/>
                  <a:gd name="T75" fmla="*/ 80 h 100"/>
                  <a:gd name="T76" fmla="*/ 86 w 100"/>
                  <a:gd name="T77" fmla="*/ 85 h 100"/>
                  <a:gd name="T78" fmla="*/ 94 w 100"/>
                  <a:gd name="T79" fmla="*/ 74 h 100"/>
                  <a:gd name="T80" fmla="*/ 87 w 100"/>
                  <a:gd name="T81" fmla="*/ 66 h 100"/>
                  <a:gd name="T82" fmla="*/ 90 w 100"/>
                  <a:gd name="T83" fmla="*/ 59 h 100"/>
                  <a:gd name="T84" fmla="*/ 100 w 100"/>
                  <a:gd name="T85" fmla="*/ 57 h 100"/>
                  <a:gd name="T86" fmla="*/ 50 w 100"/>
                  <a:gd name="T87" fmla="*/ 79 h 100"/>
                  <a:gd name="T88" fmla="*/ 21 w 100"/>
                  <a:gd name="T89" fmla="*/ 50 h 100"/>
                  <a:gd name="T90" fmla="*/ 50 w 100"/>
                  <a:gd name="T91" fmla="*/ 21 h 100"/>
                  <a:gd name="T92" fmla="*/ 79 w 100"/>
                  <a:gd name="T93" fmla="*/ 50 h 100"/>
                  <a:gd name="T94" fmla="*/ 50 w 100"/>
                  <a:gd name="T95" fmla="*/ 7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0">
                    <a:moveTo>
                      <a:pt x="100" y="57"/>
                    </a:moveTo>
                    <a:cubicBezTo>
                      <a:pt x="100" y="43"/>
                      <a:pt x="100" y="43"/>
                      <a:pt x="100" y="43"/>
                    </a:cubicBezTo>
                    <a:cubicBezTo>
                      <a:pt x="90" y="41"/>
                      <a:pt x="90" y="41"/>
                      <a:pt x="90" y="41"/>
                    </a:cubicBezTo>
                    <a:cubicBezTo>
                      <a:pt x="89" y="39"/>
                      <a:pt x="88" y="36"/>
                      <a:pt x="87" y="34"/>
                    </a:cubicBezTo>
                    <a:cubicBezTo>
                      <a:pt x="94" y="26"/>
                      <a:pt x="94" y="26"/>
                      <a:pt x="94" y="26"/>
                    </a:cubicBezTo>
                    <a:cubicBezTo>
                      <a:pt x="86" y="15"/>
                      <a:pt x="86" y="15"/>
                      <a:pt x="86" y="15"/>
                    </a:cubicBezTo>
                    <a:cubicBezTo>
                      <a:pt x="77" y="20"/>
                      <a:pt x="77" y="20"/>
                      <a:pt x="77" y="20"/>
                    </a:cubicBezTo>
                    <a:cubicBezTo>
                      <a:pt x="75" y="18"/>
                      <a:pt x="73" y="16"/>
                      <a:pt x="70" y="15"/>
                    </a:cubicBezTo>
                    <a:cubicBezTo>
                      <a:pt x="72" y="5"/>
                      <a:pt x="72" y="5"/>
                      <a:pt x="72" y="5"/>
                    </a:cubicBezTo>
                    <a:cubicBezTo>
                      <a:pt x="59" y="0"/>
                      <a:pt x="59" y="0"/>
                      <a:pt x="59" y="0"/>
                    </a:cubicBezTo>
                    <a:cubicBezTo>
                      <a:pt x="54" y="9"/>
                      <a:pt x="54" y="9"/>
                      <a:pt x="54" y="9"/>
                    </a:cubicBezTo>
                    <a:cubicBezTo>
                      <a:pt x="53" y="9"/>
                      <a:pt x="51" y="9"/>
                      <a:pt x="50" y="9"/>
                    </a:cubicBezTo>
                    <a:cubicBezTo>
                      <a:pt x="49" y="9"/>
                      <a:pt x="47" y="9"/>
                      <a:pt x="46" y="9"/>
                    </a:cubicBezTo>
                    <a:cubicBezTo>
                      <a:pt x="41" y="1"/>
                      <a:pt x="41" y="1"/>
                      <a:pt x="41" y="1"/>
                    </a:cubicBezTo>
                    <a:cubicBezTo>
                      <a:pt x="28" y="5"/>
                      <a:pt x="28" y="5"/>
                      <a:pt x="28" y="5"/>
                    </a:cubicBezTo>
                    <a:cubicBezTo>
                      <a:pt x="29" y="15"/>
                      <a:pt x="29" y="15"/>
                      <a:pt x="29" y="15"/>
                    </a:cubicBezTo>
                    <a:cubicBezTo>
                      <a:pt x="27" y="16"/>
                      <a:pt x="25" y="18"/>
                      <a:pt x="23" y="20"/>
                    </a:cubicBezTo>
                    <a:cubicBezTo>
                      <a:pt x="13" y="15"/>
                      <a:pt x="13" y="15"/>
                      <a:pt x="13" y="15"/>
                    </a:cubicBezTo>
                    <a:cubicBezTo>
                      <a:pt x="6" y="26"/>
                      <a:pt x="6" y="26"/>
                      <a:pt x="6" y="26"/>
                    </a:cubicBezTo>
                    <a:cubicBezTo>
                      <a:pt x="13" y="34"/>
                      <a:pt x="13" y="34"/>
                      <a:pt x="13" y="34"/>
                    </a:cubicBezTo>
                    <a:cubicBezTo>
                      <a:pt x="11" y="36"/>
                      <a:pt x="11" y="39"/>
                      <a:pt x="10" y="41"/>
                    </a:cubicBezTo>
                    <a:cubicBezTo>
                      <a:pt x="0" y="43"/>
                      <a:pt x="0" y="43"/>
                      <a:pt x="0" y="43"/>
                    </a:cubicBezTo>
                    <a:cubicBezTo>
                      <a:pt x="0" y="57"/>
                      <a:pt x="0" y="57"/>
                      <a:pt x="0" y="57"/>
                    </a:cubicBezTo>
                    <a:cubicBezTo>
                      <a:pt x="10" y="59"/>
                      <a:pt x="10" y="59"/>
                      <a:pt x="10" y="59"/>
                    </a:cubicBezTo>
                    <a:cubicBezTo>
                      <a:pt x="11" y="61"/>
                      <a:pt x="11" y="64"/>
                      <a:pt x="13" y="66"/>
                    </a:cubicBezTo>
                    <a:cubicBezTo>
                      <a:pt x="6" y="74"/>
                      <a:pt x="6" y="74"/>
                      <a:pt x="6" y="74"/>
                    </a:cubicBezTo>
                    <a:cubicBezTo>
                      <a:pt x="13" y="85"/>
                      <a:pt x="13" y="85"/>
                      <a:pt x="13" y="85"/>
                    </a:cubicBezTo>
                    <a:cubicBezTo>
                      <a:pt x="23" y="80"/>
                      <a:pt x="23" y="80"/>
                      <a:pt x="23" y="80"/>
                    </a:cubicBezTo>
                    <a:cubicBezTo>
                      <a:pt x="25" y="82"/>
                      <a:pt x="27" y="84"/>
                      <a:pt x="29" y="85"/>
                    </a:cubicBezTo>
                    <a:cubicBezTo>
                      <a:pt x="28" y="95"/>
                      <a:pt x="28" y="95"/>
                      <a:pt x="28" y="95"/>
                    </a:cubicBezTo>
                    <a:cubicBezTo>
                      <a:pt x="41" y="100"/>
                      <a:pt x="41" y="100"/>
                      <a:pt x="41" y="100"/>
                    </a:cubicBezTo>
                    <a:cubicBezTo>
                      <a:pt x="46" y="91"/>
                      <a:pt x="46" y="91"/>
                      <a:pt x="46" y="91"/>
                    </a:cubicBezTo>
                    <a:cubicBezTo>
                      <a:pt x="47" y="91"/>
                      <a:pt x="49" y="91"/>
                      <a:pt x="50" y="91"/>
                    </a:cubicBezTo>
                    <a:cubicBezTo>
                      <a:pt x="51" y="91"/>
                      <a:pt x="53" y="91"/>
                      <a:pt x="54" y="91"/>
                    </a:cubicBezTo>
                    <a:cubicBezTo>
                      <a:pt x="59" y="99"/>
                      <a:pt x="59" y="99"/>
                      <a:pt x="59" y="99"/>
                    </a:cubicBezTo>
                    <a:cubicBezTo>
                      <a:pt x="72" y="95"/>
                      <a:pt x="72" y="95"/>
                      <a:pt x="72" y="95"/>
                    </a:cubicBezTo>
                    <a:cubicBezTo>
                      <a:pt x="71" y="85"/>
                      <a:pt x="71" y="85"/>
                      <a:pt x="71" y="85"/>
                    </a:cubicBezTo>
                    <a:cubicBezTo>
                      <a:pt x="73" y="84"/>
                      <a:pt x="75" y="82"/>
                      <a:pt x="77" y="80"/>
                    </a:cubicBezTo>
                    <a:cubicBezTo>
                      <a:pt x="86" y="85"/>
                      <a:pt x="86" y="85"/>
                      <a:pt x="86" y="85"/>
                    </a:cubicBezTo>
                    <a:cubicBezTo>
                      <a:pt x="94" y="74"/>
                      <a:pt x="94" y="74"/>
                      <a:pt x="94" y="74"/>
                    </a:cubicBezTo>
                    <a:cubicBezTo>
                      <a:pt x="87" y="66"/>
                      <a:pt x="87" y="66"/>
                      <a:pt x="87" y="66"/>
                    </a:cubicBezTo>
                    <a:cubicBezTo>
                      <a:pt x="88" y="64"/>
                      <a:pt x="89" y="61"/>
                      <a:pt x="90" y="59"/>
                    </a:cubicBezTo>
                    <a:lnTo>
                      <a:pt x="100" y="57"/>
                    </a:lnTo>
                    <a:close/>
                    <a:moveTo>
                      <a:pt x="50" y="79"/>
                    </a:moveTo>
                    <a:cubicBezTo>
                      <a:pt x="34" y="79"/>
                      <a:pt x="21" y="66"/>
                      <a:pt x="21" y="50"/>
                    </a:cubicBezTo>
                    <a:cubicBezTo>
                      <a:pt x="21" y="34"/>
                      <a:pt x="34" y="21"/>
                      <a:pt x="50" y="21"/>
                    </a:cubicBezTo>
                    <a:cubicBezTo>
                      <a:pt x="66" y="21"/>
                      <a:pt x="79" y="34"/>
                      <a:pt x="79" y="50"/>
                    </a:cubicBezTo>
                    <a:cubicBezTo>
                      <a:pt x="79" y="66"/>
                      <a:pt x="66" y="79"/>
                      <a:pt x="50" y="7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3" name="组合 12"/>
          <p:cNvGrpSpPr>
            <a:grpSpLocks noChangeAspect="1"/>
          </p:cNvGrpSpPr>
          <p:nvPr/>
        </p:nvGrpSpPr>
        <p:grpSpPr>
          <a:xfrm>
            <a:off x="2511687" y="2649069"/>
            <a:ext cx="1601102" cy="1797297"/>
            <a:chOff x="2503459" y="2855462"/>
            <a:chExt cx="1601102" cy="1797297"/>
          </a:xfrm>
        </p:grpSpPr>
        <p:sp>
          <p:nvSpPr>
            <p:cNvPr id="14" name="Freeform 13"/>
            <p:cNvSpPr/>
            <p:nvPr/>
          </p:nvSpPr>
          <p:spPr bwMode="auto">
            <a:xfrm>
              <a:off x="2503459" y="2855462"/>
              <a:ext cx="1601102" cy="1797297"/>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chemeClr val="tx2"/>
            </a:solidFill>
            <a:ln w="28575" cap="flat">
              <a:noFill/>
              <a:prstDash val="solid"/>
              <a:miter lim="800000"/>
            </a:ln>
            <a:effectLst>
              <a:outerShdw blurRad="203200" dist="101600" dir="2700000" algn="tl" rotWithShape="0">
                <a:prstClr val="black">
                  <a:alpha val="28000"/>
                </a:prstClr>
              </a:outerShdw>
            </a:effectLst>
          </p:spPr>
          <p:txBody>
            <a:bodyPr lIns="68580" tIns="34290" rIns="68580" bIns="34290"/>
            <a:lstStyle/>
            <a:p>
              <a:pPr>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p:cNvGrpSpPr>
              <a:grpSpLocks noChangeAspect="1"/>
            </p:cNvGrpSpPr>
            <p:nvPr/>
          </p:nvGrpSpPr>
          <p:grpSpPr>
            <a:xfrm>
              <a:off x="2833095" y="3313800"/>
              <a:ext cx="949273" cy="812752"/>
              <a:chOff x="2162176" y="-104775"/>
              <a:chExt cx="1655763" cy="1417638"/>
            </a:xfrm>
            <a:solidFill>
              <a:schemeClr val="bg1"/>
            </a:solidFill>
          </p:grpSpPr>
          <p:sp>
            <p:nvSpPr>
              <p:cNvPr id="16"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8" name="组合 17"/>
          <p:cNvGrpSpPr>
            <a:grpSpLocks noChangeAspect="1"/>
          </p:cNvGrpSpPr>
          <p:nvPr/>
        </p:nvGrpSpPr>
        <p:grpSpPr>
          <a:xfrm>
            <a:off x="868494" y="2649069"/>
            <a:ext cx="1601102" cy="1797297"/>
            <a:chOff x="860266" y="2855462"/>
            <a:chExt cx="1601102" cy="1797297"/>
          </a:xfrm>
        </p:grpSpPr>
        <p:sp>
          <p:nvSpPr>
            <p:cNvPr id="22" name="Freeform 13"/>
            <p:cNvSpPr/>
            <p:nvPr/>
          </p:nvSpPr>
          <p:spPr bwMode="auto">
            <a:xfrm>
              <a:off x="860266" y="2855462"/>
              <a:ext cx="1601102" cy="1797297"/>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chemeClr val="accent1">
                <a:lumMod val="75000"/>
              </a:schemeClr>
            </a:solidFill>
            <a:ln w="28575">
              <a:noFill/>
            </a:ln>
            <a:effectLst>
              <a:outerShdw blurRad="203200" dist="1016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43"/>
            <p:cNvSpPr>
              <a:spLocks noEditPoints="1"/>
            </p:cNvSpPr>
            <p:nvPr/>
          </p:nvSpPr>
          <p:spPr bwMode="auto">
            <a:xfrm>
              <a:off x="1196579" y="3348038"/>
              <a:ext cx="906065" cy="812006"/>
            </a:xfrm>
            <a:custGeom>
              <a:avLst/>
              <a:gdLst>
                <a:gd name="T0" fmla="*/ 843406 w 116"/>
                <a:gd name="T1" fmla="*/ 729393 h 104"/>
                <a:gd name="T2" fmla="*/ 676807 w 116"/>
                <a:gd name="T3" fmla="*/ 864851 h 104"/>
                <a:gd name="T4" fmla="*/ 1155778 w 116"/>
                <a:gd name="T5" fmla="*/ 1083669 h 104"/>
                <a:gd name="T6" fmla="*/ 1207840 w 116"/>
                <a:gd name="T7" fmla="*/ 885691 h 104"/>
                <a:gd name="T8" fmla="*/ 843406 w 116"/>
                <a:gd name="T9" fmla="*/ 729393 h 104"/>
                <a:gd name="T10" fmla="*/ 1155778 w 116"/>
                <a:gd name="T11" fmla="*/ 20840 h 104"/>
                <a:gd name="T12" fmla="*/ 676807 w 116"/>
                <a:gd name="T13" fmla="*/ 250077 h 104"/>
                <a:gd name="T14" fmla="*/ 801756 w 116"/>
                <a:gd name="T15" fmla="*/ 333437 h 104"/>
                <a:gd name="T16" fmla="*/ 0 w 116"/>
                <a:gd name="T17" fmla="*/ 864851 h 104"/>
                <a:gd name="T18" fmla="*/ 31237 w 116"/>
                <a:gd name="T19" fmla="*/ 1062829 h 104"/>
                <a:gd name="T20" fmla="*/ 968354 w 116"/>
                <a:gd name="T21" fmla="*/ 458475 h 104"/>
                <a:gd name="T22" fmla="*/ 1103716 w 116"/>
                <a:gd name="T23" fmla="*/ 541835 h 104"/>
                <a:gd name="T24" fmla="*/ 1155778 w 116"/>
                <a:gd name="T25" fmla="*/ 20840 h 104"/>
                <a:gd name="T26" fmla="*/ 72887 w 116"/>
                <a:gd name="T27" fmla="*/ 0 h 104"/>
                <a:gd name="T28" fmla="*/ 114537 w 116"/>
                <a:gd name="T29" fmla="*/ 531415 h 104"/>
                <a:gd name="T30" fmla="*/ 249898 w 116"/>
                <a:gd name="T31" fmla="*/ 437636 h 104"/>
                <a:gd name="T32" fmla="*/ 374847 w 116"/>
                <a:gd name="T33" fmla="*/ 604354 h 104"/>
                <a:gd name="T34" fmla="*/ 541446 w 116"/>
                <a:gd name="T35" fmla="*/ 489735 h 104"/>
                <a:gd name="T36" fmla="*/ 416497 w 116"/>
                <a:gd name="T37" fmla="*/ 333437 h 104"/>
                <a:gd name="T38" fmla="*/ 551858 w 116"/>
                <a:gd name="T39" fmla="*/ 250077 h 104"/>
                <a:gd name="T40" fmla="*/ 72887 w 116"/>
                <a:gd name="T41" fmla="*/ 0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6" h="104">
                  <a:moveTo>
                    <a:pt x="81" y="70"/>
                  </a:moveTo>
                  <a:cubicBezTo>
                    <a:pt x="76" y="75"/>
                    <a:pt x="70" y="79"/>
                    <a:pt x="65" y="83"/>
                  </a:cubicBezTo>
                  <a:cubicBezTo>
                    <a:pt x="88" y="99"/>
                    <a:pt x="110" y="104"/>
                    <a:pt x="111" y="104"/>
                  </a:cubicBezTo>
                  <a:cubicBezTo>
                    <a:pt x="116" y="85"/>
                    <a:pt x="116" y="85"/>
                    <a:pt x="116" y="85"/>
                  </a:cubicBezTo>
                  <a:cubicBezTo>
                    <a:pt x="115" y="85"/>
                    <a:pt x="100" y="81"/>
                    <a:pt x="81" y="70"/>
                  </a:cubicBezTo>
                  <a:moveTo>
                    <a:pt x="111" y="2"/>
                  </a:moveTo>
                  <a:cubicBezTo>
                    <a:pt x="65" y="24"/>
                    <a:pt x="65" y="24"/>
                    <a:pt x="65" y="24"/>
                  </a:cubicBezTo>
                  <a:cubicBezTo>
                    <a:pt x="77" y="32"/>
                    <a:pt x="77" y="32"/>
                    <a:pt x="77" y="32"/>
                  </a:cubicBezTo>
                  <a:cubicBezTo>
                    <a:pt x="49" y="72"/>
                    <a:pt x="0" y="83"/>
                    <a:pt x="0" y="83"/>
                  </a:cubicBezTo>
                  <a:cubicBezTo>
                    <a:pt x="3" y="102"/>
                    <a:pt x="3" y="102"/>
                    <a:pt x="3" y="102"/>
                  </a:cubicBezTo>
                  <a:cubicBezTo>
                    <a:pt x="6" y="102"/>
                    <a:pt x="60" y="90"/>
                    <a:pt x="93" y="44"/>
                  </a:cubicBezTo>
                  <a:cubicBezTo>
                    <a:pt x="106" y="52"/>
                    <a:pt x="106" y="52"/>
                    <a:pt x="106" y="52"/>
                  </a:cubicBezTo>
                  <a:cubicBezTo>
                    <a:pt x="111" y="2"/>
                    <a:pt x="111" y="2"/>
                    <a:pt x="111" y="2"/>
                  </a:cubicBezTo>
                  <a:moveTo>
                    <a:pt x="7" y="0"/>
                  </a:moveTo>
                  <a:cubicBezTo>
                    <a:pt x="11" y="51"/>
                    <a:pt x="11" y="51"/>
                    <a:pt x="11" y="51"/>
                  </a:cubicBezTo>
                  <a:cubicBezTo>
                    <a:pt x="24" y="42"/>
                    <a:pt x="24" y="42"/>
                    <a:pt x="24" y="42"/>
                  </a:cubicBezTo>
                  <a:cubicBezTo>
                    <a:pt x="28" y="48"/>
                    <a:pt x="32" y="54"/>
                    <a:pt x="36" y="58"/>
                  </a:cubicBezTo>
                  <a:cubicBezTo>
                    <a:pt x="41" y="55"/>
                    <a:pt x="47" y="51"/>
                    <a:pt x="52" y="47"/>
                  </a:cubicBezTo>
                  <a:cubicBezTo>
                    <a:pt x="48" y="42"/>
                    <a:pt x="44" y="37"/>
                    <a:pt x="40" y="32"/>
                  </a:cubicBezTo>
                  <a:cubicBezTo>
                    <a:pt x="53" y="24"/>
                    <a:pt x="53" y="24"/>
                    <a:pt x="53" y="24"/>
                  </a:cubicBezTo>
                  <a:cubicBezTo>
                    <a:pt x="7" y="0"/>
                    <a:pt x="7" y="0"/>
                    <a:pt x="7"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矩形 34"/>
          <p:cNvSpPr/>
          <p:nvPr/>
        </p:nvSpPr>
        <p:spPr>
          <a:xfrm>
            <a:off x="8228"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nvSpPr>
        <p:spPr>
          <a:xfrm>
            <a:off x="4169244" y="1585266"/>
            <a:ext cx="4563687" cy="3138170"/>
          </a:xfrm>
          <a:prstGeom prst="rect">
            <a:avLst/>
          </a:prstGeom>
          <a:noFill/>
        </p:spPr>
        <p:txBody>
          <a:bodyPr wrap="square" rtlCol="0">
            <a:spAutoFit/>
          </a:bodyPr>
          <a:lstStyle/>
          <a:p>
            <a:r>
              <a:rPr lang="en-US" altLang="zh-CN" sz="1800" b="1" dirty="0">
                <a:solidFill>
                  <a:schemeClr val="tx1"/>
                </a:solidFill>
                <a:effectLst>
                  <a:outerShdw blurRad="38100" dist="38100" dir="2700000" algn="tl">
                    <a:srgbClr val="000000">
                      <a:alpha val="43137"/>
                    </a:srgbClr>
                  </a:outerShdw>
                </a:effectLst>
              </a:rPr>
              <a:t>The plaintiffs argued that the company's hiring and employment practices excluded them, despite their qualifications, and steered them into lower-status positions instead of front-office sales roles. </a:t>
            </a:r>
          </a:p>
          <a:p>
            <a:endParaRPr lang="en-US" altLang="zh-CN" sz="1800" b="1" dirty="0">
              <a:solidFill>
                <a:schemeClr val="tx1"/>
              </a:solidFill>
              <a:effectLst>
                <a:outerShdw blurRad="38100" dist="38100" dir="2700000" algn="tl">
                  <a:srgbClr val="000000">
                    <a:alpha val="43137"/>
                  </a:srgbClr>
                </a:outerShdw>
              </a:effectLst>
            </a:endParaRPr>
          </a:p>
          <a:p>
            <a:r>
              <a:rPr lang="en-US" altLang="zh-CN" sz="1800" b="1" dirty="0">
                <a:solidFill>
                  <a:srgbClr val="C00000"/>
                </a:solidFill>
                <a:effectLst>
                  <a:outerShdw blurRad="38100" dist="38100" dir="2700000" algn="tl">
                    <a:srgbClr val="000000">
                      <a:alpha val="43137"/>
                    </a:srgbClr>
                  </a:outerShdw>
                </a:effectLst>
              </a:rPr>
              <a:t>These practices suggested that the company may have been making decisions based on gender and race, violating Title VII of the Civil Rights Act.</a:t>
            </a:r>
            <a:endParaRPr lang="zh-CN" altLang="en-US" sz="1800" b="1" dirty="0">
              <a:solidFill>
                <a:srgbClr val="C00000"/>
              </a:solidFill>
              <a:effectLst>
                <a:outerShdw blurRad="38100" dist="38100" dir="2700000" algn="tl">
                  <a:srgbClr val="000000">
                    <a:alpha val="43137"/>
                  </a:srgbClr>
                </a:outerShdw>
              </a:effectLst>
            </a:endParaRPr>
          </a:p>
        </p:txBody>
      </p:sp>
      <p:sp>
        <p:nvSpPr>
          <p:cNvPr id="6" name="文本框 5"/>
          <p:cNvSpPr txBox="1"/>
          <p:nvPr/>
        </p:nvSpPr>
        <p:spPr>
          <a:xfrm>
            <a:off x="3111500" y="759460"/>
            <a:ext cx="5693410" cy="706755"/>
          </a:xfrm>
          <a:prstGeom prst="rect">
            <a:avLst/>
          </a:prstGeom>
          <a:noFill/>
        </p:spPr>
        <p:txBody>
          <a:bodyPr wrap="square" rtlCol="0">
            <a:spAutoFit/>
          </a:bodyPr>
          <a:lstStyle/>
          <a:p>
            <a:r>
              <a:rPr sz="2000" b="1">
                <a:solidFill>
                  <a:srgbClr val="C00000"/>
                </a:solidFill>
                <a:latin typeface="Arial Bold" panose="020B0604020202020204" charset="0"/>
                <a:cs typeface="Arial Bold" panose="020B0604020202020204" charset="0"/>
              </a:rPr>
              <a:t>Restrictive Marketing image</a:t>
            </a:r>
            <a:r>
              <a:rPr lang="en-US" sz="2000" b="1">
                <a:solidFill>
                  <a:srgbClr val="C00000"/>
                </a:solidFill>
                <a:latin typeface="Arial Bold" panose="020B0604020202020204" charset="0"/>
                <a:cs typeface="Arial Bold" panose="020B0604020202020204" charset="0"/>
              </a:rPr>
              <a:t>      </a:t>
            </a:r>
            <a:r>
              <a:rPr sz="2000" b="1">
                <a:solidFill>
                  <a:srgbClr val="C00000"/>
                </a:solidFill>
                <a:latin typeface="Arial Bold" panose="020B0604020202020204" charset="0"/>
                <a:cs typeface="Arial Bold" panose="020B0604020202020204" charset="0"/>
              </a:rPr>
              <a:t>Recruitment and Employment Practices</a:t>
            </a:r>
            <a:endParaRPr lang="en-US" altLang="zh-CN" sz="2000" b="1">
              <a:solidFill>
                <a:srgbClr val="C00000"/>
              </a:solidFill>
              <a:latin typeface="Arial Bold" panose="020B0604020202020204" charset="0"/>
              <a:cs typeface="Arial Bold" panose="020B0604020202020204" charset="0"/>
            </a:endParaRPr>
          </a:p>
        </p:txBody>
      </p:sp>
      <p:cxnSp>
        <p:nvCxnSpPr>
          <p:cNvPr id="7" name="直接箭头连接符 6"/>
          <p:cNvCxnSpPr/>
          <p:nvPr/>
        </p:nvCxnSpPr>
        <p:spPr>
          <a:xfrm>
            <a:off x="6574155" y="961390"/>
            <a:ext cx="385445"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nvSpPr>
        <p:spPr>
          <a:xfrm>
            <a:off x="8228"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55" name="Group 8"/>
          <p:cNvGrpSpPr/>
          <p:nvPr/>
        </p:nvGrpSpPr>
        <p:grpSpPr bwMode="auto">
          <a:xfrm>
            <a:off x="81579" y="1324204"/>
            <a:ext cx="3149422" cy="1808559"/>
            <a:chOff x="3963493" y="2602038"/>
            <a:chExt cx="4201091" cy="2411060"/>
          </a:xfrm>
        </p:grpSpPr>
        <p:sp>
          <p:nvSpPr>
            <p:cNvPr id="56" name="Freeform 5"/>
            <p:cNvSpPr/>
            <p:nvPr/>
          </p:nvSpPr>
          <p:spPr bwMode="auto">
            <a:xfrm rot="16200000">
              <a:off x="5096598" y="1895964"/>
              <a:ext cx="1934880" cy="3797812"/>
            </a:xfrm>
            <a:custGeom>
              <a:avLst/>
              <a:gdLst>
                <a:gd name="T0" fmla="*/ 0 w 1594"/>
                <a:gd name="T1" fmla="*/ 3017 h 3017"/>
                <a:gd name="T2" fmla="*/ 1594 w 1594"/>
                <a:gd name="T3" fmla="*/ 1509 h 3017"/>
                <a:gd name="T4" fmla="*/ 0 w 1594"/>
                <a:gd name="T5" fmla="*/ 0 h 3017"/>
              </a:gdLst>
              <a:ahLst/>
              <a:cxnLst>
                <a:cxn ang="0">
                  <a:pos x="T0" y="T1"/>
                </a:cxn>
                <a:cxn ang="0">
                  <a:pos x="T2" y="T3"/>
                </a:cxn>
                <a:cxn ang="0">
                  <a:pos x="T4" y="T5"/>
                </a:cxn>
              </a:cxnLst>
              <a:rect l="0" t="0" r="r" b="b"/>
              <a:pathLst>
                <a:path w="1594" h="3017">
                  <a:moveTo>
                    <a:pt x="0" y="3017"/>
                  </a:moveTo>
                  <a:cubicBezTo>
                    <a:pt x="880" y="3017"/>
                    <a:pt x="1594" y="2342"/>
                    <a:pt x="1594" y="1509"/>
                  </a:cubicBezTo>
                  <a:cubicBezTo>
                    <a:pt x="1594" y="676"/>
                    <a:pt x="880" y="0"/>
                    <a:pt x="0" y="0"/>
                  </a:cubicBezTo>
                </a:path>
              </a:pathLst>
            </a:custGeom>
            <a:noFill/>
            <a:ln w="57150"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lIns="121882" tIns="60941" rIns="121882" bIns="60941"/>
            <a:lstStyle/>
            <a:p>
              <a:pPr defTabSz="685800">
                <a:defRPr/>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Oval 2"/>
            <p:cNvSpPr/>
            <p:nvPr/>
          </p:nvSpPr>
          <p:spPr>
            <a:xfrm>
              <a:off x="5848109" y="2602038"/>
              <a:ext cx="401692" cy="404753"/>
            </a:xfrm>
            <a:prstGeom prst="ellipse">
              <a:avLst/>
            </a:prstGeom>
            <a:solidFill>
              <a:schemeClr val="bg1"/>
            </a:solidFill>
            <a:ln w="76200">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879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Oval 3"/>
            <p:cNvSpPr/>
            <p:nvPr/>
          </p:nvSpPr>
          <p:spPr>
            <a:xfrm>
              <a:off x="7365963" y="3327419"/>
              <a:ext cx="401692" cy="404754"/>
            </a:xfrm>
            <a:prstGeom prst="ellipse">
              <a:avLst/>
            </a:prstGeom>
            <a:solidFill>
              <a:schemeClr val="bg1"/>
            </a:solidFill>
            <a:ln w="76200">
              <a:solidFill>
                <a:schemeClr val="accent4"/>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879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Oval 4"/>
            <p:cNvSpPr/>
            <p:nvPr/>
          </p:nvSpPr>
          <p:spPr>
            <a:xfrm>
              <a:off x="3963493" y="4608345"/>
              <a:ext cx="401691" cy="404753"/>
            </a:xfrm>
            <a:prstGeom prst="ellipse">
              <a:avLst/>
            </a:prstGeom>
            <a:solidFill>
              <a:schemeClr val="bg1"/>
            </a:solidFill>
            <a:ln w="76200">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879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Oval 5"/>
            <p:cNvSpPr/>
            <p:nvPr/>
          </p:nvSpPr>
          <p:spPr>
            <a:xfrm>
              <a:off x="7762892" y="4608345"/>
              <a:ext cx="401692" cy="404753"/>
            </a:xfrm>
            <a:prstGeom prst="ellipse">
              <a:avLst/>
            </a:prstGeom>
            <a:solidFill>
              <a:schemeClr val="bg1"/>
            </a:solidFill>
            <a:ln w="76200">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879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Oval 6"/>
            <p:cNvSpPr/>
            <p:nvPr/>
          </p:nvSpPr>
          <p:spPr>
            <a:xfrm>
              <a:off x="4365184" y="3327419"/>
              <a:ext cx="401692" cy="404754"/>
            </a:xfrm>
            <a:prstGeom prst="ellipse">
              <a:avLst/>
            </a:prstGeom>
            <a:solidFill>
              <a:schemeClr val="bg1"/>
            </a:solidFill>
            <a:ln w="76200">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879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Group 7"/>
          <p:cNvGrpSpPr/>
          <p:nvPr/>
        </p:nvGrpSpPr>
        <p:grpSpPr>
          <a:xfrm>
            <a:off x="692077" y="1808618"/>
            <a:ext cx="1971983" cy="1984971"/>
            <a:chOff x="4772216" y="3355494"/>
            <a:chExt cx="2630122" cy="2646628"/>
          </a:xfrm>
          <a:solidFill>
            <a:schemeClr val="accent5">
              <a:lumMod val="75000"/>
            </a:schemeClr>
          </a:solidFill>
        </p:grpSpPr>
        <p:sp>
          <p:nvSpPr>
            <p:cNvPr id="63" name="Oval 54"/>
            <p:cNvSpPr/>
            <p:nvPr/>
          </p:nvSpPr>
          <p:spPr>
            <a:xfrm>
              <a:off x="4772216" y="3355494"/>
              <a:ext cx="2630122" cy="264662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800">
                <a:defRPr/>
              </a:pPr>
              <a:endParaRPr lang="en-US" sz="879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61"/>
            <p:cNvSpPr>
              <a:spLocks noEditPoints="1"/>
            </p:cNvSpPr>
            <p:nvPr/>
          </p:nvSpPr>
          <p:spPr bwMode="auto">
            <a:xfrm>
              <a:off x="5515976" y="4224229"/>
              <a:ext cx="1160047" cy="910474"/>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p:spPr>
          <p:txBody>
            <a:bodyPr/>
            <a:lstStyle/>
            <a:p>
              <a:pPr defTabSz="685800">
                <a:defRPr/>
              </a:pP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5" name="文本框 64"/>
          <p:cNvSpPr txBox="1"/>
          <p:nvPr/>
        </p:nvSpPr>
        <p:spPr>
          <a:xfrm>
            <a:off x="549003" y="244431"/>
            <a:ext cx="2681998" cy="669414"/>
          </a:xfrm>
          <a:prstGeom prst="rect">
            <a:avLst/>
          </a:prstGeom>
          <a:noFill/>
        </p:spPr>
        <p:txBody>
          <a:bodyPr wrap="square" rtlCol="0">
            <a:spAutoFit/>
          </a:bodyPr>
          <a:lstStyle/>
          <a:p>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Related</a:t>
            </a:r>
            <a:r>
              <a:rPr lang="en-US" altLang="zh-CN" sz="1400" b="1" dirty="0">
                <a:solidFill>
                  <a:srgbClr val="C00000"/>
                </a:solidFill>
                <a:latin typeface="Arial" panose="020B0604020202020204" pitchFamily="34" charset="0"/>
                <a:ea typeface="微软雅黑" panose="020B0503020204020204" pitchFamily="34" charset="-122"/>
                <a:sym typeface="Arial" panose="020B0604020202020204" pitchFamily="34" charset="0"/>
              </a:rPr>
              <a:t> </a:t>
            </a:r>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case</a:t>
            </a:r>
            <a:endPar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66" name="文本框 65"/>
          <p:cNvSpPr txBox="1"/>
          <p:nvPr/>
        </p:nvSpPr>
        <p:spPr>
          <a:xfrm>
            <a:off x="3312941" y="1167618"/>
            <a:ext cx="5598317" cy="3684270"/>
          </a:xfrm>
          <a:prstGeom prst="rect">
            <a:avLst/>
          </a:prstGeom>
          <a:noFill/>
        </p:spPr>
        <p:txBody>
          <a:bodyPr wrap="square" rtlCol="0">
            <a:spAutoFit/>
          </a:bodyPr>
          <a:lstStyle/>
          <a:p>
            <a:pPr lvl="0" algn="just"/>
            <a:r>
              <a:rPr lang="en-US" altLang="zh-CN" sz="2000" b="1" dirty="0">
                <a:solidFill>
                  <a:schemeClr val="tx1"/>
                </a:solidFill>
                <a:effectLst>
                  <a:outerShdw blurRad="38100" dist="38100" dir="2700000" algn="tl">
                    <a:srgbClr val="000000">
                      <a:alpha val="43137"/>
                    </a:srgbClr>
                  </a:outerShdw>
                </a:effectLst>
              </a:rPr>
              <a:t>This case involved many female and minority employees and alleged that the company's hiring, employment practices and marketing image violated the Civil Rights Act.</a:t>
            </a:r>
          </a:p>
          <a:p>
            <a:pPr lvl="0" algn="just"/>
            <a:r>
              <a:rPr lang="en-US" altLang="zh-CN" sz="2000" b="1" dirty="0">
                <a:solidFill>
                  <a:srgbClr val="C00000"/>
                </a:solidFill>
                <a:effectLst>
                  <a:outerShdw blurRad="38100" dist="38100" dir="2700000" algn="tl">
                    <a:srgbClr val="000000">
                      <a:alpha val="43137"/>
                    </a:srgbClr>
                  </a:outerShdw>
                </a:effectLst>
              </a:rPr>
              <a:t> </a:t>
            </a:r>
          </a:p>
          <a:p>
            <a:pPr lvl="0" algn="just"/>
            <a:r>
              <a:rPr lang="en-US" altLang="zh-CN" sz="2000" b="1" dirty="0">
                <a:solidFill>
                  <a:srgbClr val="C00000"/>
                </a:solidFill>
                <a:effectLst>
                  <a:outerShdw blurRad="38100" dist="38100" dir="2700000" algn="tl">
                    <a:srgbClr val="000000">
                      <a:alpha val="43137"/>
                    </a:srgbClr>
                  </a:outerShdw>
                </a:effectLst>
              </a:rPr>
              <a:t>The fact met the three of criteria for a class action :</a:t>
            </a:r>
          </a:p>
          <a:p>
            <a:pPr lvl="0" algn="just"/>
            <a:r>
              <a:rPr lang="en-US" altLang="zh-CN" sz="2000" b="1" dirty="0">
                <a:solidFill>
                  <a:srgbClr val="C00000"/>
                </a:solidFill>
                <a:effectLst>
                  <a:outerShdw blurRad="38100" dist="38100" dir="2700000" algn="tl">
                    <a:srgbClr val="000000">
                      <a:alpha val="43137"/>
                    </a:srgbClr>
                  </a:outerShdw>
                </a:effectLst>
              </a:rPr>
              <a:t>1. Large number </a:t>
            </a:r>
          </a:p>
          <a:p>
            <a:pPr lvl="0" algn="just"/>
            <a:r>
              <a:rPr lang="en-US" altLang="zh-CN" sz="2000" b="1" dirty="0">
                <a:solidFill>
                  <a:srgbClr val="C00000"/>
                </a:solidFill>
                <a:effectLst>
                  <a:outerShdw blurRad="38100" dist="38100" dir="2700000" algn="tl">
                    <a:srgbClr val="000000">
                      <a:alpha val="43137"/>
                    </a:srgbClr>
                  </a:outerShdw>
                </a:effectLst>
              </a:rPr>
              <a:t>2. Common legal question</a:t>
            </a:r>
          </a:p>
          <a:p>
            <a:pPr lvl="0" algn="just"/>
            <a:r>
              <a:rPr lang="en-US" altLang="zh-CN" sz="2000" b="1" dirty="0">
                <a:solidFill>
                  <a:srgbClr val="C00000"/>
                </a:solidFill>
                <a:effectLst>
                  <a:outerShdw blurRad="38100" dist="38100" dir="2700000" algn="tl">
                    <a:srgbClr val="000000">
                      <a:alpha val="43137"/>
                    </a:srgbClr>
                  </a:outerShdw>
                </a:effectLst>
              </a:rPr>
              <a:t>3. Common interests</a:t>
            </a:r>
            <a:endParaRPr lang="zh-CN" altLang="zh-CN" sz="2000" b="1" dirty="0">
              <a:solidFill>
                <a:srgbClr val="C00000"/>
              </a:solidFill>
              <a:effectLst>
                <a:outerShdw blurRad="38100" dist="38100" dir="2700000" algn="tl">
                  <a:srgbClr val="000000">
                    <a:alpha val="43137"/>
                  </a:srgbClr>
                </a:outerShdw>
              </a:effectLst>
            </a:endParaRPr>
          </a:p>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23957" y="555526"/>
            <a:ext cx="5479366" cy="4375200"/>
          </a:xfrm>
          <a:prstGeom prst="rect">
            <a:avLst/>
          </a:prstGeom>
          <a:solidFill>
            <a:schemeClr val="bg1"/>
          </a:solidFill>
          <a:ln>
            <a:solidFill>
              <a:srgbClr val="935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cs typeface="+mn-ea"/>
              <a:sym typeface="+mn-lt"/>
            </a:endParaRPr>
          </a:p>
        </p:txBody>
      </p:sp>
      <p:sp>
        <p:nvSpPr>
          <p:cNvPr id="29" name="文本框 28"/>
          <p:cNvSpPr txBox="1"/>
          <p:nvPr/>
        </p:nvSpPr>
        <p:spPr>
          <a:xfrm>
            <a:off x="3796069" y="710489"/>
            <a:ext cx="4652751" cy="4677410"/>
          </a:xfrm>
          <a:prstGeom prst="rect">
            <a:avLst/>
          </a:prstGeom>
          <a:noFill/>
        </p:spPr>
        <p:txBody>
          <a:bodyPr wrap="square" rtlCol="0">
            <a:spAutoFit/>
          </a:bodyPr>
          <a:lstStyle/>
          <a:p>
            <a:pPr lvl="0" algn="just"/>
            <a:r>
              <a:rPr lang="en-US" altLang="zh-CN" sz="1800" b="1" dirty="0">
                <a:solidFill>
                  <a:srgbClr val="C00000"/>
                </a:solidFill>
                <a:effectLst>
                  <a:outerShdw blurRad="38100" dist="38100" dir="2700000" algn="tl">
                    <a:srgbClr val="000000">
                      <a:alpha val="43137"/>
                    </a:srgbClr>
                  </a:outerShdw>
                </a:effectLst>
              </a:rPr>
              <a:t>4. Identical claim for compensation:</a:t>
            </a:r>
            <a:endParaRPr lang="zh-CN" altLang="zh-CN" sz="1800" b="1" dirty="0">
              <a:solidFill>
                <a:srgbClr val="C00000"/>
              </a:solidFill>
              <a:effectLst>
                <a:outerShdw blurRad="38100" dist="38100" dir="2700000" algn="tl">
                  <a:srgbClr val="000000">
                    <a:alpha val="43137"/>
                  </a:srgbClr>
                </a:outerShdw>
              </a:effectLst>
            </a:endParaRPr>
          </a:p>
          <a:p>
            <a:pPr marL="228600" indent="266700" algn="just"/>
            <a:endParaRPr lang="en-US" altLang="zh-CN" sz="1600" b="1" dirty="0">
              <a:solidFill>
                <a:srgbClr val="C00000"/>
              </a:solidFill>
              <a:effectLst>
                <a:outerShdw blurRad="38100" dist="38100" dir="2700000" algn="tl">
                  <a:srgbClr val="000000">
                    <a:alpha val="43137"/>
                  </a:srgbClr>
                </a:outerShdw>
              </a:effectLst>
            </a:endParaRPr>
          </a:p>
          <a:p>
            <a:pPr marL="228600" indent="266700" algn="just"/>
            <a:r>
              <a:rPr lang="en-US" altLang="zh-CN" sz="1600" b="1" dirty="0">
                <a:solidFill>
                  <a:schemeClr val="tx1"/>
                </a:solidFill>
                <a:effectLst>
                  <a:outerShdw blurRad="38100" dist="38100" dir="2700000" algn="tl">
                    <a:srgbClr val="000000">
                      <a:alpha val="43137"/>
                    </a:srgbClr>
                  </a:outerShdw>
                </a:effectLst>
              </a:rPr>
              <a:t>In April 2005, U.S. District court approved a settlement worth about $50 million that required retail apparel giant Abercrombie &amp; Fitch to provide monetary benefits to Latino, African American, Asian American, female applicants and employees who accused the company of discrimination. The settlement, rendered as a Consent Decree, also requires the company to institute a range of policies and programs to promote diversity among its workforce and to prevent discrimination based on race or gender.</a:t>
            </a:r>
          </a:p>
          <a:p>
            <a:endParaRPr lang="zh-CN" altLang="en-US" sz="1600" b="1" dirty="0">
              <a:solidFill>
                <a:srgbClr val="C00000"/>
              </a:solidFill>
              <a:effectLst>
                <a:outerShdw blurRad="38100" dist="38100" dir="2700000" algn="tl">
                  <a:srgbClr val="000000">
                    <a:alpha val="43137"/>
                  </a:srgbClr>
                </a:outerShdw>
              </a:effectLst>
              <a:sym typeface="+mn-lt"/>
            </a:endParaRPr>
          </a:p>
          <a:p>
            <a:endParaRPr lang="zh-CN" altLang="en-US" sz="1400" b="1" dirty="0">
              <a:solidFill>
                <a:srgbClr val="C00000"/>
              </a:solidFill>
              <a:effectLst>
                <a:outerShdw blurRad="38100" dist="38100" dir="2700000" algn="tl">
                  <a:srgbClr val="000000">
                    <a:alpha val="43137"/>
                  </a:srgbClr>
                </a:outerShdw>
              </a:effectLst>
              <a:sym typeface="+mn-lt"/>
            </a:endParaRPr>
          </a:p>
          <a:p>
            <a:endParaRPr lang="zh-CN" altLang="en-US" sz="1400" b="1" dirty="0">
              <a:solidFill>
                <a:srgbClr val="C00000"/>
              </a:solidFill>
              <a:effectLst>
                <a:outerShdw blurRad="38100" dist="38100" dir="2700000" algn="tl">
                  <a:srgbClr val="000000">
                    <a:alpha val="43137"/>
                  </a:srgbClr>
                </a:outerShdw>
              </a:effectLst>
              <a:sym typeface="+mn-lt"/>
            </a:endParaRPr>
          </a:p>
          <a:p>
            <a:endParaRPr lang="zh-CN" altLang="en-US" sz="1200" dirty="0">
              <a:cs typeface="+mn-ea"/>
              <a:sym typeface="+mn-lt"/>
            </a:endParaRPr>
          </a:p>
        </p:txBody>
      </p:sp>
      <p:sp>
        <p:nvSpPr>
          <p:cNvPr id="4" name="Oval 41"/>
          <p:cNvSpPr>
            <a:spLocks noChangeArrowheads="1"/>
          </p:cNvSpPr>
          <p:nvPr/>
        </p:nvSpPr>
        <p:spPr bwMode="auto">
          <a:xfrm>
            <a:off x="643627" y="1413874"/>
            <a:ext cx="2349245" cy="2315752"/>
          </a:xfrm>
          <a:prstGeom prst="ellipse">
            <a:avLst/>
          </a:prstGeom>
          <a:solidFill>
            <a:srgbClr val="A5300F"/>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2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Freeform 9"/>
          <p:cNvSpPr>
            <a:spLocks noEditPoints="1"/>
          </p:cNvSpPr>
          <p:nvPr/>
        </p:nvSpPr>
        <p:spPr bwMode="auto">
          <a:xfrm>
            <a:off x="1139480" y="2025130"/>
            <a:ext cx="1357538" cy="1228902"/>
          </a:xfrm>
          <a:custGeom>
            <a:avLst/>
            <a:gdLst>
              <a:gd name="T0" fmla="*/ 388 w 988"/>
              <a:gd name="T1" fmla="*/ 819 h 905"/>
              <a:gd name="T2" fmla="*/ 432 w 988"/>
              <a:gd name="T3" fmla="*/ 697 h 905"/>
              <a:gd name="T4" fmla="*/ 412 w 988"/>
              <a:gd name="T5" fmla="*/ 664 h 905"/>
              <a:gd name="T6" fmla="*/ 391 w 988"/>
              <a:gd name="T7" fmla="*/ 639 h 905"/>
              <a:gd name="T8" fmla="*/ 393 w 988"/>
              <a:gd name="T9" fmla="*/ 620 h 905"/>
              <a:gd name="T10" fmla="*/ 418 w 988"/>
              <a:gd name="T11" fmla="*/ 599 h 905"/>
              <a:gd name="T12" fmla="*/ 393 w 988"/>
              <a:gd name="T13" fmla="*/ 546 h 905"/>
              <a:gd name="T14" fmla="*/ 277 w 988"/>
              <a:gd name="T15" fmla="*/ 476 h 905"/>
              <a:gd name="T16" fmla="*/ 138 w 988"/>
              <a:gd name="T17" fmla="*/ 371 h 905"/>
              <a:gd name="T18" fmla="*/ 92 w 988"/>
              <a:gd name="T19" fmla="*/ 317 h 905"/>
              <a:gd name="T20" fmla="*/ 44 w 988"/>
              <a:gd name="T21" fmla="*/ 234 h 905"/>
              <a:gd name="T22" fmla="*/ 13 w 988"/>
              <a:gd name="T23" fmla="*/ 132 h 905"/>
              <a:gd name="T24" fmla="*/ 0 w 988"/>
              <a:gd name="T25" fmla="*/ 0 h 905"/>
              <a:gd name="T26" fmla="*/ 256 w 988"/>
              <a:gd name="T27" fmla="*/ 23 h 905"/>
              <a:gd name="T28" fmla="*/ 740 w 988"/>
              <a:gd name="T29" fmla="*/ 57 h 905"/>
              <a:gd name="T30" fmla="*/ 987 w 988"/>
              <a:gd name="T31" fmla="*/ 33 h 905"/>
              <a:gd name="T32" fmla="*/ 971 w 988"/>
              <a:gd name="T33" fmla="*/ 154 h 905"/>
              <a:gd name="T34" fmla="*/ 936 w 988"/>
              <a:gd name="T35" fmla="*/ 251 h 905"/>
              <a:gd name="T36" fmla="*/ 886 w 988"/>
              <a:gd name="T37" fmla="*/ 331 h 905"/>
              <a:gd name="T38" fmla="*/ 825 w 988"/>
              <a:gd name="T39" fmla="*/ 395 h 905"/>
              <a:gd name="T40" fmla="*/ 653 w 988"/>
              <a:gd name="T41" fmla="*/ 512 h 905"/>
              <a:gd name="T42" fmla="*/ 576 w 988"/>
              <a:gd name="T43" fmla="*/ 574 h 905"/>
              <a:gd name="T44" fmla="*/ 580 w 988"/>
              <a:gd name="T45" fmla="*/ 601 h 905"/>
              <a:gd name="T46" fmla="*/ 601 w 988"/>
              <a:gd name="T47" fmla="*/ 625 h 905"/>
              <a:gd name="T48" fmla="*/ 599 w 988"/>
              <a:gd name="T49" fmla="*/ 646 h 905"/>
              <a:gd name="T50" fmla="*/ 574 w 988"/>
              <a:gd name="T51" fmla="*/ 666 h 905"/>
              <a:gd name="T52" fmla="*/ 565 w 988"/>
              <a:gd name="T53" fmla="*/ 725 h 905"/>
              <a:gd name="T54" fmla="*/ 619 w 988"/>
              <a:gd name="T55" fmla="*/ 838 h 905"/>
              <a:gd name="T56" fmla="*/ 298 w 988"/>
              <a:gd name="T57" fmla="*/ 855 h 905"/>
              <a:gd name="T58" fmla="*/ 737 w 988"/>
              <a:gd name="T59" fmla="*/ 203 h 905"/>
              <a:gd name="T60" fmla="*/ 707 w 988"/>
              <a:gd name="T61" fmla="*/ 350 h 905"/>
              <a:gd name="T62" fmla="*/ 669 w 988"/>
              <a:gd name="T63" fmla="*/ 443 h 905"/>
              <a:gd name="T64" fmla="*/ 779 w 988"/>
              <a:gd name="T65" fmla="*/ 367 h 905"/>
              <a:gd name="T66" fmla="*/ 855 w 988"/>
              <a:gd name="T67" fmla="*/ 288 h 905"/>
              <a:gd name="T68" fmla="*/ 906 w 988"/>
              <a:gd name="T69" fmla="*/ 192 h 905"/>
              <a:gd name="T70" fmla="*/ 929 w 988"/>
              <a:gd name="T71" fmla="*/ 105 h 905"/>
              <a:gd name="T72" fmla="*/ 761 w 988"/>
              <a:gd name="T73" fmla="*/ 152 h 905"/>
              <a:gd name="T74" fmla="*/ 316 w 988"/>
              <a:gd name="T75" fmla="*/ 428 h 905"/>
              <a:gd name="T76" fmla="*/ 279 w 988"/>
              <a:gd name="T77" fmla="*/ 331 h 905"/>
              <a:gd name="T78" fmla="*/ 258 w 988"/>
              <a:gd name="T79" fmla="*/ 221 h 905"/>
              <a:gd name="T80" fmla="*/ 228 w 988"/>
              <a:gd name="T81" fmla="*/ 152 h 905"/>
              <a:gd name="T82" fmla="*/ 58 w 988"/>
              <a:gd name="T83" fmla="*/ 85 h 905"/>
              <a:gd name="T84" fmla="*/ 77 w 988"/>
              <a:gd name="T85" fmla="*/ 177 h 905"/>
              <a:gd name="T86" fmla="*/ 118 w 988"/>
              <a:gd name="T87" fmla="*/ 263 h 905"/>
              <a:gd name="T88" fmla="*/ 191 w 988"/>
              <a:gd name="T89" fmla="*/ 350 h 905"/>
              <a:gd name="T90" fmla="*/ 326 w 988"/>
              <a:gd name="T91" fmla="*/ 446 h 905"/>
              <a:gd name="T92" fmla="*/ 307 w 988"/>
              <a:gd name="T93" fmla="*/ 170 h 905"/>
              <a:gd name="T94" fmla="*/ 320 w 988"/>
              <a:gd name="T95" fmla="*/ 266 h 905"/>
              <a:gd name="T96" fmla="*/ 358 w 988"/>
              <a:gd name="T97" fmla="*/ 380 h 905"/>
              <a:gd name="T98" fmla="*/ 398 w 988"/>
              <a:gd name="T99" fmla="*/ 448 h 905"/>
              <a:gd name="T100" fmla="*/ 416 w 988"/>
              <a:gd name="T101" fmla="*/ 453 h 905"/>
              <a:gd name="T102" fmla="*/ 429 w 988"/>
              <a:gd name="T103" fmla="*/ 444 h 905"/>
              <a:gd name="T104" fmla="*/ 430 w 988"/>
              <a:gd name="T105" fmla="*/ 425 h 905"/>
              <a:gd name="T106" fmla="*/ 394 w 988"/>
              <a:gd name="T107" fmla="*/ 362 h 905"/>
              <a:gd name="T108" fmla="*/ 360 w 988"/>
              <a:gd name="T109" fmla="*/ 257 h 905"/>
              <a:gd name="T110" fmla="*/ 348 w 988"/>
              <a:gd name="T111" fmla="*/ 166 h 905"/>
              <a:gd name="T112" fmla="*/ 343 w 988"/>
              <a:gd name="T113" fmla="*/ 63 h 905"/>
              <a:gd name="T114" fmla="*/ 329 w 988"/>
              <a:gd name="T115" fmla="*/ 51 h 905"/>
              <a:gd name="T116" fmla="*/ 313 w 988"/>
              <a:gd name="T117" fmla="*/ 53 h 905"/>
              <a:gd name="T118" fmla="*/ 304 w 988"/>
              <a:gd name="T119" fmla="*/ 7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8" h="905">
                <a:moveTo>
                  <a:pt x="298" y="855"/>
                </a:moveTo>
                <a:lnTo>
                  <a:pt x="359" y="855"/>
                </a:lnTo>
                <a:lnTo>
                  <a:pt x="359" y="855"/>
                </a:lnTo>
                <a:lnTo>
                  <a:pt x="374" y="838"/>
                </a:lnTo>
                <a:lnTo>
                  <a:pt x="388" y="819"/>
                </a:lnTo>
                <a:lnTo>
                  <a:pt x="401" y="799"/>
                </a:lnTo>
                <a:lnTo>
                  <a:pt x="412" y="776"/>
                </a:lnTo>
                <a:lnTo>
                  <a:pt x="421" y="752"/>
                </a:lnTo>
                <a:lnTo>
                  <a:pt x="427" y="725"/>
                </a:lnTo>
                <a:lnTo>
                  <a:pt x="432" y="697"/>
                </a:lnTo>
                <a:lnTo>
                  <a:pt x="436" y="666"/>
                </a:lnTo>
                <a:lnTo>
                  <a:pt x="425" y="666"/>
                </a:lnTo>
                <a:lnTo>
                  <a:pt x="425" y="666"/>
                </a:lnTo>
                <a:lnTo>
                  <a:pt x="418" y="666"/>
                </a:lnTo>
                <a:lnTo>
                  <a:pt x="412" y="664"/>
                </a:lnTo>
                <a:lnTo>
                  <a:pt x="405" y="661"/>
                </a:lnTo>
                <a:lnTo>
                  <a:pt x="401" y="656"/>
                </a:lnTo>
                <a:lnTo>
                  <a:pt x="397" y="651"/>
                </a:lnTo>
                <a:lnTo>
                  <a:pt x="393" y="646"/>
                </a:lnTo>
                <a:lnTo>
                  <a:pt x="391" y="639"/>
                </a:lnTo>
                <a:lnTo>
                  <a:pt x="390" y="633"/>
                </a:lnTo>
                <a:lnTo>
                  <a:pt x="390" y="633"/>
                </a:lnTo>
                <a:lnTo>
                  <a:pt x="390" y="633"/>
                </a:lnTo>
                <a:lnTo>
                  <a:pt x="391" y="625"/>
                </a:lnTo>
                <a:lnTo>
                  <a:pt x="393" y="620"/>
                </a:lnTo>
                <a:lnTo>
                  <a:pt x="397" y="613"/>
                </a:lnTo>
                <a:lnTo>
                  <a:pt x="401" y="609"/>
                </a:lnTo>
                <a:lnTo>
                  <a:pt x="405" y="604"/>
                </a:lnTo>
                <a:lnTo>
                  <a:pt x="412" y="601"/>
                </a:lnTo>
                <a:lnTo>
                  <a:pt x="418" y="599"/>
                </a:lnTo>
                <a:lnTo>
                  <a:pt x="425" y="598"/>
                </a:lnTo>
                <a:lnTo>
                  <a:pt x="442" y="598"/>
                </a:lnTo>
                <a:lnTo>
                  <a:pt x="442" y="598"/>
                </a:lnTo>
                <a:lnTo>
                  <a:pt x="417" y="573"/>
                </a:lnTo>
                <a:lnTo>
                  <a:pt x="393" y="546"/>
                </a:lnTo>
                <a:lnTo>
                  <a:pt x="371" y="519"/>
                </a:lnTo>
                <a:lnTo>
                  <a:pt x="351" y="489"/>
                </a:lnTo>
                <a:lnTo>
                  <a:pt x="337" y="512"/>
                </a:lnTo>
                <a:lnTo>
                  <a:pt x="337" y="512"/>
                </a:lnTo>
                <a:lnTo>
                  <a:pt x="277" y="476"/>
                </a:lnTo>
                <a:lnTo>
                  <a:pt x="248" y="458"/>
                </a:lnTo>
                <a:lnTo>
                  <a:pt x="219" y="438"/>
                </a:lnTo>
                <a:lnTo>
                  <a:pt x="191" y="418"/>
                </a:lnTo>
                <a:lnTo>
                  <a:pt x="164" y="395"/>
                </a:lnTo>
                <a:lnTo>
                  <a:pt x="138" y="371"/>
                </a:lnTo>
                <a:lnTo>
                  <a:pt x="126" y="358"/>
                </a:lnTo>
                <a:lnTo>
                  <a:pt x="114" y="345"/>
                </a:lnTo>
                <a:lnTo>
                  <a:pt x="114" y="345"/>
                </a:lnTo>
                <a:lnTo>
                  <a:pt x="102" y="331"/>
                </a:lnTo>
                <a:lnTo>
                  <a:pt x="92" y="317"/>
                </a:lnTo>
                <a:lnTo>
                  <a:pt x="81" y="301"/>
                </a:lnTo>
                <a:lnTo>
                  <a:pt x="71" y="285"/>
                </a:lnTo>
                <a:lnTo>
                  <a:pt x="61" y="269"/>
                </a:lnTo>
                <a:lnTo>
                  <a:pt x="53" y="251"/>
                </a:lnTo>
                <a:lnTo>
                  <a:pt x="44" y="234"/>
                </a:lnTo>
                <a:lnTo>
                  <a:pt x="36" y="216"/>
                </a:lnTo>
                <a:lnTo>
                  <a:pt x="30" y="196"/>
                </a:lnTo>
                <a:lnTo>
                  <a:pt x="23" y="175"/>
                </a:lnTo>
                <a:lnTo>
                  <a:pt x="18" y="154"/>
                </a:lnTo>
                <a:lnTo>
                  <a:pt x="13" y="132"/>
                </a:lnTo>
                <a:lnTo>
                  <a:pt x="9" y="108"/>
                </a:lnTo>
                <a:lnTo>
                  <a:pt x="6" y="84"/>
                </a:lnTo>
                <a:lnTo>
                  <a:pt x="4" y="59"/>
                </a:lnTo>
                <a:lnTo>
                  <a:pt x="3" y="33"/>
                </a:lnTo>
                <a:lnTo>
                  <a:pt x="0" y="0"/>
                </a:lnTo>
                <a:lnTo>
                  <a:pt x="33" y="7"/>
                </a:lnTo>
                <a:lnTo>
                  <a:pt x="239" y="55"/>
                </a:lnTo>
                <a:lnTo>
                  <a:pt x="252" y="58"/>
                </a:lnTo>
                <a:lnTo>
                  <a:pt x="252" y="58"/>
                </a:lnTo>
                <a:lnTo>
                  <a:pt x="256" y="23"/>
                </a:lnTo>
                <a:lnTo>
                  <a:pt x="473" y="23"/>
                </a:lnTo>
                <a:lnTo>
                  <a:pt x="520" y="23"/>
                </a:lnTo>
                <a:lnTo>
                  <a:pt x="737" y="23"/>
                </a:lnTo>
                <a:lnTo>
                  <a:pt x="737" y="23"/>
                </a:lnTo>
                <a:lnTo>
                  <a:pt x="740" y="57"/>
                </a:lnTo>
                <a:lnTo>
                  <a:pt x="751" y="55"/>
                </a:lnTo>
                <a:lnTo>
                  <a:pt x="956" y="7"/>
                </a:lnTo>
                <a:lnTo>
                  <a:pt x="988" y="0"/>
                </a:lnTo>
                <a:lnTo>
                  <a:pt x="987" y="33"/>
                </a:lnTo>
                <a:lnTo>
                  <a:pt x="987" y="33"/>
                </a:lnTo>
                <a:lnTo>
                  <a:pt x="986" y="59"/>
                </a:lnTo>
                <a:lnTo>
                  <a:pt x="983" y="84"/>
                </a:lnTo>
                <a:lnTo>
                  <a:pt x="980" y="108"/>
                </a:lnTo>
                <a:lnTo>
                  <a:pt x="976" y="132"/>
                </a:lnTo>
                <a:lnTo>
                  <a:pt x="971" y="154"/>
                </a:lnTo>
                <a:lnTo>
                  <a:pt x="965" y="175"/>
                </a:lnTo>
                <a:lnTo>
                  <a:pt x="960" y="196"/>
                </a:lnTo>
                <a:lnTo>
                  <a:pt x="952" y="216"/>
                </a:lnTo>
                <a:lnTo>
                  <a:pt x="945" y="234"/>
                </a:lnTo>
                <a:lnTo>
                  <a:pt x="936" y="251"/>
                </a:lnTo>
                <a:lnTo>
                  <a:pt x="927" y="269"/>
                </a:lnTo>
                <a:lnTo>
                  <a:pt x="918" y="285"/>
                </a:lnTo>
                <a:lnTo>
                  <a:pt x="908" y="301"/>
                </a:lnTo>
                <a:lnTo>
                  <a:pt x="897" y="317"/>
                </a:lnTo>
                <a:lnTo>
                  <a:pt x="886" y="331"/>
                </a:lnTo>
                <a:lnTo>
                  <a:pt x="874" y="345"/>
                </a:lnTo>
                <a:lnTo>
                  <a:pt x="874" y="345"/>
                </a:lnTo>
                <a:lnTo>
                  <a:pt x="862" y="358"/>
                </a:lnTo>
                <a:lnTo>
                  <a:pt x="850" y="371"/>
                </a:lnTo>
                <a:lnTo>
                  <a:pt x="825" y="395"/>
                </a:lnTo>
                <a:lnTo>
                  <a:pt x="798" y="418"/>
                </a:lnTo>
                <a:lnTo>
                  <a:pt x="770" y="438"/>
                </a:lnTo>
                <a:lnTo>
                  <a:pt x="742" y="458"/>
                </a:lnTo>
                <a:lnTo>
                  <a:pt x="713" y="476"/>
                </a:lnTo>
                <a:lnTo>
                  <a:pt x="653" y="512"/>
                </a:lnTo>
                <a:lnTo>
                  <a:pt x="640" y="491"/>
                </a:lnTo>
                <a:lnTo>
                  <a:pt x="640" y="491"/>
                </a:lnTo>
                <a:lnTo>
                  <a:pt x="620" y="521"/>
                </a:lnTo>
                <a:lnTo>
                  <a:pt x="599" y="548"/>
                </a:lnTo>
                <a:lnTo>
                  <a:pt x="576" y="574"/>
                </a:lnTo>
                <a:lnTo>
                  <a:pt x="551" y="598"/>
                </a:lnTo>
                <a:lnTo>
                  <a:pt x="567" y="598"/>
                </a:lnTo>
                <a:lnTo>
                  <a:pt x="567" y="598"/>
                </a:lnTo>
                <a:lnTo>
                  <a:pt x="574" y="599"/>
                </a:lnTo>
                <a:lnTo>
                  <a:pt x="580" y="601"/>
                </a:lnTo>
                <a:lnTo>
                  <a:pt x="586" y="604"/>
                </a:lnTo>
                <a:lnTo>
                  <a:pt x="591" y="609"/>
                </a:lnTo>
                <a:lnTo>
                  <a:pt x="595" y="613"/>
                </a:lnTo>
                <a:lnTo>
                  <a:pt x="599" y="620"/>
                </a:lnTo>
                <a:lnTo>
                  <a:pt x="601" y="625"/>
                </a:lnTo>
                <a:lnTo>
                  <a:pt x="601" y="633"/>
                </a:lnTo>
                <a:lnTo>
                  <a:pt x="601" y="633"/>
                </a:lnTo>
                <a:lnTo>
                  <a:pt x="601" y="633"/>
                </a:lnTo>
                <a:lnTo>
                  <a:pt x="601" y="639"/>
                </a:lnTo>
                <a:lnTo>
                  <a:pt x="599" y="646"/>
                </a:lnTo>
                <a:lnTo>
                  <a:pt x="595" y="651"/>
                </a:lnTo>
                <a:lnTo>
                  <a:pt x="591" y="656"/>
                </a:lnTo>
                <a:lnTo>
                  <a:pt x="586" y="661"/>
                </a:lnTo>
                <a:lnTo>
                  <a:pt x="580" y="664"/>
                </a:lnTo>
                <a:lnTo>
                  <a:pt x="574" y="666"/>
                </a:lnTo>
                <a:lnTo>
                  <a:pt x="567" y="666"/>
                </a:lnTo>
                <a:lnTo>
                  <a:pt x="557" y="666"/>
                </a:lnTo>
                <a:lnTo>
                  <a:pt x="557" y="666"/>
                </a:lnTo>
                <a:lnTo>
                  <a:pt x="561" y="697"/>
                </a:lnTo>
                <a:lnTo>
                  <a:pt x="565" y="725"/>
                </a:lnTo>
                <a:lnTo>
                  <a:pt x="572" y="752"/>
                </a:lnTo>
                <a:lnTo>
                  <a:pt x="581" y="776"/>
                </a:lnTo>
                <a:lnTo>
                  <a:pt x="592" y="799"/>
                </a:lnTo>
                <a:lnTo>
                  <a:pt x="605" y="819"/>
                </a:lnTo>
                <a:lnTo>
                  <a:pt x="619" y="838"/>
                </a:lnTo>
                <a:lnTo>
                  <a:pt x="634" y="855"/>
                </a:lnTo>
                <a:lnTo>
                  <a:pt x="697" y="855"/>
                </a:lnTo>
                <a:lnTo>
                  <a:pt x="713" y="905"/>
                </a:lnTo>
                <a:lnTo>
                  <a:pt x="283" y="905"/>
                </a:lnTo>
                <a:lnTo>
                  <a:pt x="298" y="855"/>
                </a:lnTo>
                <a:lnTo>
                  <a:pt x="298" y="855"/>
                </a:lnTo>
                <a:close/>
                <a:moveTo>
                  <a:pt x="742" y="109"/>
                </a:moveTo>
                <a:lnTo>
                  <a:pt x="742" y="109"/>
                </a:lnTo>
                <a:lnTo>
                  <a:pt x="741" y="157"/>
                </a:lnTo>
                <a:lnTo>
                  <a:pt x="737" y="203"/>
                </a:lnTo>
                <a:lnTo>
                  <a:pt x="731" y="247"/>
                </a:lnTo>
                <a:lnTo>
                  <a:pt x="723" y="289"/>
                </a:lnTo>
                <a:lnTo>
                  <a:pt x="719" y="310"/>
                </a:lnTo>
                <a:lnTo>
                  <a:pt x="714" y="331"/>
                </a:lnTo>
                <a:lnTo>
                  <a:pt x="707" y="350"/>
                </a:lnTo>
                <a:lnTo>
                  <a:pt x="701" y="370"/>
                </a:lnTo>
                <a:lnTo>
                  <a:pt x="693" y="388"/>
                </a:lnTo>
                <a:lnTo>
                  <a:pt x="685" y="407"/>
                </a:lnTo>
                <a:lnTo>
                  <a:pt x="678" y="425"/>
                </a:lnTo>
                <a:lnTo>
                  <a:pt x="669" y="443"/>
                </a:lnTo>
                <a:lnTo>
                  <a:pt x="669" y="443"/>
                </a:lnTo>
                <a:lnTo>
                  <a:pt x="715" y="414"/>
                </a:lnTo>
                <a:lnTo>
                  <a:pt x="736" y="399"/>
                </a:lnTo>
                <a:lnTo>
                  <a:pt x="758" y="383"/>
                </a:lnTo>
                <a:lnTo>
                  <a:pt x="779" y="367"/>
                </a:lnTo>
                <a:lnTo>
                  <a:pt x="798" y="349"/>
                </a:lnTo>
                <a:lnTo>
                  <a:pt x="818" y="331"/>
                </a:lnTo>
                <a:lnTo>
                  <a:pt x="836" y="311"/>
                </a:lnTo>
                <a:lnTo>
                  <a:pt x="836" y="311"/>
                </a:lnTo>
                <a:lnTo>
                  <a:pt x="855" y="288"/>
                </a:lnTo>
                <a:lnTo>
                  <a:pt x="871" y="263"/>
                </a:lnTo>
                <a:lnTo>
                  <a:pt x="886" y="236"/>
                </a:lnTo>
                <a:lnTo>
                  <a:pt x="894" y="222"/>
                </a:lnTo>
                <a:lnTo>
                  <a:pt x="900" y="208"/>
                </a:lnTo>
                <a:lnTo>
                  <a:pt x="906" y="192"/>
                </a:lnTo>
                <a:lnTo>
                  <a:pt x="912" y="177"/>
                </a:lnTo>
                <a:lnTo>
                  <a:pt x="917" y="159"/>
                </a:lnTo>
                <a:lnTo>
                  <a:pt x="921" y="142"/>
                </a:lnTo>
                <a:lnTo>
                  <a:pt x="925" y="123"/>
                </a:lnTo>
                <a:lnTo>
                  <a:pt x="929" y="105"/>
                </a:lnTo>
                <a:lnTo>
                  <a:pt x="932" y="85"/>
                </a:lnTo>
                <a:lnTo>
                  <a:pt x="934" y="66"/>
                </a:lnTo>
                <a:lnTo>
                  <a:pt x="793" y="97"/>
                </a:lnTo>
                <a:lnTo>
                  <a:pt x="808" y="130"/>
                </a:lnTo>
                <a:lnTo>
                  <a:pt x="761" y="152"/>
                </a:lnTo>
                <a:lnTo>
                  <a:pt x="742" y="109"/>
                </a:lnTo>
                <a:lnTo>
                  <a:pt x="742" y="109"/>
                </a:lnTo>
                <a:close/>
                <a:moveTo>
                  <a:pt x="326" y="446"/>
                </a:moveTo>
                <a:lnTo>
                  <a:pt x="326" y="446"/>
                </a:lnTo>
                <a:lnTo>
                  <a:pt x="316" y="428"/>
                </a:lnTo>
                <a:lnTo>
                  <a:pt x="308" y="409"/>
                </a:lnTo>
                <a:lnTo>
                  <a:pt x="300" y="390"/>
                </a:lnTo>
                <a:lnTo>
                  <a:pt x="292" y="371"/>
                </a:lnTo>
                <a:lnTo>
                  <a:pt x="286" y="350"/>
                </a:lnTo>
                <a:lnTo>
                  <a:pt x="279" y="331"/>
                </a:lnTo>
                <a:lnTo>
                  <a:pt x="274" y="309"/>
                </a:lnTo>
                <a:lnTo>
                  <a:pt x="269" y="288"/>
                </a:lnTo>
                <a:lnTo>
                  <a:pt x="264" y="267"/>
                </a:lnTo>
                <a:lnTo>
                  <a:pt x="261" y="244"/>
                </a:lnTo>
                <a:lnTo>
                  <a:pt x="258" y="221"/>
                </a:lnTo>
                <a:lnTo>
                  <a:pt x="256" y="198"/>
                </a:lnTo>
                <a:lnTo>
                  <a:pt x="253" y="174"/>
                </a:lnTo>
                <a:lnTo>
                  <a:pt x="252" y="151"/>
                </a:lnTo>
                <a:lnTo>
                  <a:pt x="251" y="102"/>
                </a:lnTo>
                <a:lnTo>
                  <a:pt x="228" y="152"/>
                </a:lnTo>
                <a:lnTo>
                  <a:pt x="182" y="130"/>
                </a:lnTo>
                <a:lnTo>
                  <a:pt x="197" y="97"/>
                </a:lnTo>
                <a:lnTo>
                  <a:pt x="56" y="66"/>
                </a:lnTo>
                <a:lnTo>
                  <a:pt x="56" y="66"/>
                </a:lnTo>
                <a:lnTo>
                  <a:pt x="58" y="85"/>
                </a:lnTo>
                <a:lnTo>
                  <a:pt x="60" y="105"/>
                </a:lnTo>
                <a:lnTo>
                  <a:pt x="63" y="123"/>
                </a:lnTo>
                <a:lnTo>
                  <a:pt x="68" y="142"/>
                </a:lnTo>
                <a:lnTo>
                  <a:pt x="72" y="159"/>
                </a:lnTo>
                <a:lnTo>
                  <a:pt x="77" y="177"/>
                </a:lnTo>
                <a:lnTo>
                  <a:pt x="83" y="192"/>
                </a:lnTo>
                <a:lnTo>
                  <a:pt x="89" y="208"/>
                </a:lnTo>
                <a:lnTo>
                  <a:pt x="96" y="222"/>
                </a:lnTo>
                <a:lnTo>
                  <a:pt x="102" y="236"/>
                </a:lnTo>
                <a:lnTo>
                  <a:pt x="118" y="263"/>
                </a:lnTo>
                <a:lnTo>
                  <a:pt x="135" y="288"/>
                </a:lnTo>
                <a:lnTo>
                  <a:pt x="153" y="311"/>
                </a:lnTo>
                <a:lnTo>
                  <a:pt x="153" y="311"/>
                </a:lnTo>
                <a:lnTo>
                  <a:pt x="172" y="332"/>
                </a:lnTo>
                <a:lnTo>
                  <a:pt x="191" y="350"/>
                </a:lnTo>
                <a:lnTo>
                  <a:pt x="212" y="369"/>
                </a:lnTo>
                <a:lnTo>
                  <a:pt x="234" y="385"/>
                </a:lnTo>
                <a:lnTo>
                  <a:pt x="256" y="401"/>
                </a:lnTo>
                <a:lnTo>
                  <a:pt x="279" y="417"/>
                </a:lnTo>
                <a:lnTo>
                  <a:pt x="326" y="446"/>
                </a:lnTo>
                <a:lnTo>
                  <a:pt x="326" y="446"/>
                </a:lnTo>
                <a:close/>
                <a:moveTo>
                  <a:pt x="304" y="70"/>
                </a:moveTo>
                <a:lnTo>
                  <a:pt x="304" y="70"/>
                </a:lnTo>
                <a:lnTo>
                  <a:pt x="304" y="120"/>
                </a:lnTo>
                <a:lnTo>
                  <a:pt x="307" y="170"/>
                </a:lnTo>
                <a:lnTo>
                  <a:pt x="309" y="194"/>
                </a:lnTo>
                <a:lnTo>
                  <a:pt x="312" y="218"/>
                </a:lnTo>
                <a:lnTo>
                  <a:pt x="315" y="242"/>
                </a:lnTo>
                <a:lnTo>
                  <a:pt x="320" y="266"/>
                </a:lnTo>
                <a:lnTo>
                  <a:pt x="320" y="266"/>
                </a:lnTo>
                <a:lnTo>
                  <a:pt x="325" y="288"/>
                </a:lnTo>
                <a:lnTo>
                  <a:pt x="331" y="312"/>
                </a:lnTo>
                <a:lnTo>
                  <a:pt x="339" y="335"/>
                </a:lnTo>
                <a:lnTo>
                  <a:pt x="348" y="358"/>
                </a:lnTo>
                <a:lnTo>
                  <a:pt x="358" y="380"/>
                </a:lnTo>
                <a:lnTo>
                  <a:pt x="368" y="401"/>
                </a:lnTo>
                <a:lnTo>
                  <a:pt x="381" y="423"/>
                </a:lnTo>
                <a:lnTo>
                  <a:pt x="394" y="445"/>
                </a:lnTo>
                <a:lnTo>
                  <a:pt x="394" y="445"/>
                </a:lnTo>
                <a:lnTo>
                  <a:pt x="398" y="448"/>
                </a:lnTo>
                <a:lnTo>
                  <a:pt x="401" y="450"/>
                </a:lnTo>
                <a:lnTo>
                  <a:pt x="404" y="452"/>
                </a:lnTo>
                <a:lnTo>
                  <a:pt x="407" y="453"/>
                </a:lnTo>
                <a:lnTo>
                  <a:pt x="412" y="453"/>
                </a:lnTo>
                <a:lnTo>
                  <a:pt x="416" y="453"/>
                </a:lnTo>
                <a:lnTo>
                  <a:pt x="419" y="452"/>
                </a:lnTo>
                <a:lnTo>
                  <a:pt x="424" y="450"/>
                </a:lnTo>
                <a:lnTo>
                  <a:pt x="424" y="450"/>
                </a:lnTo>
                <a:lnTo>
                  <a:pt x="427" y="447"/>
                </a:lnTo>
                <a:lnTo>
                  <a:pt x="429" y="444"/>
                </a:lnTo>
                <a:lnTo>
                  <a:pt x="430" y="440"/>
                </a:lnTo>
                <a:lnTo>
                  <a:pt x="431" y="436"/>
                </a:lnTo>
                <a:lnTo>
                  <a:pt x="432" y="433"/>
                </a:lnTo>
                <a:lnTo>
                  <a:pt x="431" y="428"/>
                </a:lnTo>
                <a:lnTo>
                  <a:pt x="430" y="425"/>
                </a:lnTo>
                <a:lnTo>
                  <a:pt x="428" y="421"/>
                </a:lnTo>
                <a:lnTo>
                  <a:pt x="428" y="421"/>
                </a:lnTo>
                <a:lnTo>
                  <a:pt x="416" y="402"/>
                </a:lnTo>
                <a:lnTo>
                  <a:pt x="404" y="382"/>
                </a:lnTo>
                <a:lnTo>
                  <a:pt x="394" y="362"/>
                </a:lnTo>
                <a:lnTo>
                  <a:pt x="386" y="342"/>
                </a:lnTo>
                <a:lnTo>
                  <a:pt x="378" y="321"/>
                </a:lnTo>
                <a:lnTo>
                  <a:pt x="371" y="300"/>
                </a:lnTo>
                <a:lnTo>
                  <a:pt x="365" y="279"/>
                </a:lnTo>
                <a:lnTo>
                  <a:pt x="360" y="257"/>
                </a:lnTo>
                <a:lnTo>
                  <a:pt x="360" y="257"/>
                </a:lnTo>
                <a:lnTo>
                  <a:pt x="355" y="234"/>
                </a:lnTo>
                <a:lnTo>
                  <a:pt x="352" y="212"/>
                </a:lnTo>
                <a:lnTo>
                  <a:pt x="350" y="189"/>
                </a:lnTo>
                <a:lnTo>
                  <a:pt x="348" y="166"/>
                </a:lnTo>
                <a:lnTo>
                  <a:pt x="346" y="119"/>
                </a:lnTo>
                <a:lnTo>
                  <a:pt x="346" y="70"/>
                </a:lnTo>
                <a:lnTo>
                  <a:pt x="346" y="70"/>
                </a:lnTo>
                <a:lnTo>
                  <a:pt x="345" y="67"/>
                </a:lnTo>
                <a:lnTo>
                  <a:pt x="343" y="63"/>
                </a:lnTo>
                <a:lnTo>
                  <a:pt x="342" y="59"/>
                </a:lnTo>
                <a:lnTo>
                  <a:pt x="339" y="56"/>
                </a:lnTo>
                <a:lnTo>
                  <a:pt x="337" y="54"/>
                </a:lnTo>
                <a:lnTo>
                  <a:pt x="333" y="52"/>
                </a:lnTo>
                <a:lnTo>
                  <a:pt x="329" y="51"/>
                </a:lnTo>
                <a:lnTo>
                  <a:pt x="325" y="50"/>
                </a:lnTo>
                <a:lnTo>
                  <a:pt x="325" y="50"/>
                </a:lnTo>
                <a:lnTo>
                  <a:pt x="321" y="51"/>
                </a:lnTo>
                <a:lnTo>
                  <a:pt x="317" y="52"/>
                </a:lnTo>
                <a:lnTo>
                  <a:pt x="313" y="53"/>
                </a:lnTo>
                <a:lnTo>
                  <a:pt x="311" y="56"/>
                </a:lnTo>
                <a:lnTo>
                  <a:pt x="308" y="58"/>
                </a:lnTo>
                <a:lnTo>
                  <a:pt x="307" y="63"/>
                </a:lnTo>
                <a:lnTo>
                  <a:pt x="304" y="66"/>
                </a:lnTo>
                <a:lnTo>
                  <a:pt x="304" y="70"/>
                </a:lnTo>
                <a:lnTo>
                  <a:pt x="304" y="7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sym typeface="Arial" panose="020B0604020202020204" pitchFamily="34" charset="0"/>
            </a:endParaRPr>
          </a:p>
        </p:txBody>
      </p:sp>
      <p:sp>
        <p:nvSpPr>
          <p:cNvPr id="6" name="矩形 5"/>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534573" y="233697"/>
            <a:ext cx="2567354" cy="669414"/>
          </a:xfrm>
          <a:prstGeom prst="rect">
            <a:avLst/>
          </a:prstGeom>
          <a:noFill/>
        </p:spPr>
        <p:txBody>
          <a:bodyPr wrap="square" rtlCol="0">
            <a:spAutoFit/>
          </a:bodyPr>
          <a:lstStyle/>
          <a:p>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Related case</a:t>
            </a:r>
            <a:endPar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2" name="文本框 1"/>
          <p:cNvSpPr txBox="1"/>
          <p:nvPr/>
        </p:nvSpPr>
        <p:spPr>
          <a:xfrm>
            <a:off x="335915" y="3729355"/>
            <a:ext cx="2965450" cy="1337945"/>
          </a:xfrm>
          <a:prstGeom prst="rect">
            <a:avLst/>
          </a:prstGeom>
          <a:noFill/>
        </p:spPr>
        <p:txBody>
          <a:bodyPr wrap="square" rtlCol="0">
            <a:spAutoFit/>
          </a:bodyPr>
          <a:lstStyle/>
          <a:p>
            <a:pPr marL="228600" indent="266700" algn="just"/>
            <a:r>
              <a:rPr lang="en-US" altLang="zh-CN" b="1" dirty="0">
                <a:solidFill>
                  <a:srgbClr val="C00000"/>
                </a:solidFill>
                <a:effectLst>
                  <a:outerShdw blurRad="38100" dist="38100" dir="2700000" algn="tl">
                    <a:srgbClr val="000000">
                      <a:alpha val="43137"/>
                    </a:srgbClr>
                  </a:outerShdw>
                </a:effectLst>
                <a:sym typeface="+mn-ea"/>
              </a:rPr>
              <a:t>Unlike the previous case, the plaintiffs in this case met the four requirements for a class action. Therefore, this case can be judged as a class action lawsuit.</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9202189" cy="5143500"/>
          </a:xfrm>
          <a:prstGeom prst="rect">
            <a:avLst/>
          </a:prstGeom>
        </p:spPr>
      </p:pic>
      <p:sp>
        <p:nvSpPr>
          <p:cNvPr id="3" name="文本框 2"/>
          <p:cNvSpPr txBox="1"/>
          <p:nvPr/>
        </p:nvSpPr>
        <p:spPr>
          <a:xfrm>
            <a:off x="485336" y="1099960"/>
            <a:ext cx="7920110" cy="1838965"/>
          </a:xfrm>
          <a:prstGeom prst="rect">
            <a:avLst/>
          </a:prstGeom>
          <a:noFill/>
        </p:spPr>
        <p:txBody>
          <a:bodyPr wrap="square" rtlCol="0">
            <a:spAutoFit/>
          </a:bodyPr>
          <a:lstStyle/>
          <a:p>
            <a:r>
              <a:rPr lang="en-US" altLang="zh-CN" sz="2000" b="1" dirty="0">
                <a:solidFill>
                  <a:schemeClr val="bg1"/>
                </a:solidFill>
                <a:latin typeface="Times New Roman Bold Italic" panose="02020603050405020304" pitchFamily="18" charset="0"/>
                <a:ea typeface="宋体" pitchFamily="2" charset="-122"/>
                <a:cs typeface="Times New Roman Bold Italic" panose="02020603050405020304" pitchFamily="18" charset="0"/>
              </a:rPr>
              <a:t>Malala Yousafzai, who was awarded Nobel Peace Prize said “I raise up my voice, not so I can shout, but so that those without a voice can be heard.” That’s also the meaning of class actions that present employment discrimination or other issues to public, guaranteeing more people’s legitimate rights and interests.</a:t>
            </a:r>
            <a:endParaRPr lang="zh-CN" altLang="zh-CN" sz="2000" b="1" dirty="0">
              <a:solidFill>
                <a:schemeClr val="bg1"/>
              </a:solidFill>
              <a:latin typeface="Times New Roman Bold Italic" panose="02020603050405020304" pitchFamily="18" charset="0"/>
              <a:ea typeface="宋体" pitchFamily="2" charset="-122"/>
              <a:cs typeface="Times New Roman Bold Italic" panose="02020603050405020304" pitchFamily="18" charset="0"/>
            </a:endParaRPr>
          </a:p>
          <a:p>
            <a:endParaRPr lang="zh-CN" altLang="en-US" dirty="0"/>
          </a:p>
        </p:txBody>
      </p:sp>
      <p:pic>
        <p:nvPicPr>
          <p:cNvPr id="6" name="图片 5"/>
          <p:cNvPicPr>
            <a:picLocks noChangeAspect="1"/>
          </p:cNvPicPr>
          <p:nvPr/>
        </p:nvPicPr>
        <p:blipFill>
          <a:blip r:embed="rId3"/>
          <a:stretch>
            <a:fillRect/>
          </a:stretch>
        </p:blipFill>
        <p:spPr>
          <a:xfrm>
            <a:off x="4920906" y="2875835"/>
            <a:ext cx="3189117" cy="2228850"/>
          </a:xfrm>
          <a:prstGeom prst="rect">
            <a:avLst/>
          </a:prstGeom>
        </p:spPr>
      </p:pic>
      <p:sp>
        <p:nvSpPr>
          <p:cNvPr id="7" name="矩形 6"/>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626012" y="215273"/>
            <a:ext cx="2363372" cy="460375"/>
          </a:xfrm>
          <a:prstGeom prst="rect">
            <a:avLst/>
          </a:prstGeom>
          <a:noFill/>
        </p:spPr>
        <p:txBody>
          <a:bodyPr wrap="square" rtlCol="0">
            <a:spAutoFit/>
          </a:bodyPr>
          <a:lstStyle/>
          <a:p>
            <a:r>
              <a:rPr lang="en-US" altLang="zh-CN" sz="2400" b="1" dirty="0">
                <a:solidFill>
                  <a:schemeClr val="bg1"/>
                </a:solidFill>
                <a:latin typeface="Arial Bold" panose="020B0604020202020204" charset="0"/>
                <a:cs typeface="Arial Bold" panose="020B0604020202020204" charset="0"/>
              </a:rPr>
              <a:t>Summary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7559" b="7902"/>
          <a:stretch>
            <a:fillRect/>
          </a:stretch>
        </p:blipFill>
        <p:spPr>
          <a:xfrm>
            <a:off x="0" y="-12700"/>
            <a:ext cx="9144000" cy="5156200"/>
          </a:xfrm>
          <a:prstGeom prst="rect">
            <a:avLst/>
          </a:prstGeom>
        </p:spPr>
      </p:pic>
      <p:sp>
        <p:nvSpPr>
          <p:cNvPr id="9" name="矩形 8"/>
          <p:cNvSpPr/>
          <p:nvPr/>
        </p:nvSpPr>
        <p:spPr>
          <a:xfrm>
            <a:off x="5483760" y="3450433"/>
            <a:ext cx="2645570" cy="369332"/>
          </a:xfrm>
          <a:prstGeom prst="rect">
            <a:avLst/>
          </a:prstGeom>
        </p:spPr>
        <p:txBody>
          <a:bodyPr wrap="square">
            <a:spAutoFit/>
          </a:bodyPr>
          <a:lstStyle/>
          <a:p>
            <a:pPr algn="ctr"/>
            <a:r>
              <a:rPr lang="en-US" altLang="zh-CN" sz="1800" dirty="0">
                <a:solidFill>
                  <a:srgbClr val="FFFFFF"/>
                </a:solidFill>
                <a:latin typeface="Arial" panose="020B0604020202020204" pitchFamily="34" charset="0"/>
                <a:ea typeface="微软雅黑" panose="020B0503020204020204" pitchFamily="34" charset="-122"/>
                <a:sym typeface="Arial" panose="020B0604020202020204" pitchFamily="34" charset="0"/>
              </a:rPr>
              <a:t>  </a:t>
            </a:r>
            <a:endParaRPr lang="zh-CN" altLang="en-US" sz="18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520505" y="1464978"/>
            <a:ext cx="8525022" cy="1323439"/>
          </a:xfrm>
          <a:prstGeom prst="rect">
            <a:avLst/>
          </a:prstGeom>
          <a:noFill/>
        </p:spPr>
        <p:txBody>
          <a:bodyPr wrap="square" rtlCol="0">
            <a:spAutoFit/>
          </a:bodyPr>
          <a:lstStyle/>
          <a:p>
            <a:r>
              <a:rPr lang="en-US" altLang="zh-CN" sz="8000" dirty="0">
                <a:solidFill>
                  <a:schemeClr val="bg1"/>
                </a:solidFill>
              </a:rPr>
              <a:t>Thanks for listening!</a:t>
            </a:r>
            <a:endParaRPr lang="zh-CN" altLang="en-US" sz="8000" dirty="0">
              <a:solidFill>
                <a:schemeClr val="bg1"/>
              </a:solidFill>
            </a:endParaRPr>
          </a:p>
        </p:txBody>
      </p:sp>
      <p:sp>
        <p:nvSpPr>
          <p:cNvPr id="3" name="文本框 2">
            <a:extLst>
              <a:ext uri="{FF2B5EF4-FFF2-40B4-BE49-F238E27FC236}">
                <a16:creationId xmlns:a16="http://schemas.microsoft.com/office/drawing/2014/main" id="{0612AED3-6EF5-B1FA-1747-EA6198E57852}"/>
              </a:ext>
            </a:extLst>
          </p:cNvPr>
          <p:cNvSpPr txBox="1"/>
          <p:nvPr/>
        </p:nvSpPr>
        <p:spPr>
          <a:xfrm>
            <a:off x="94957" y="3100337"/>
            <a:ext cx="8954086" cy="577081"/>
          </a:xfrm>
          <a:prstGeom prst="rect">
            <a:avLst/>
          </a:prstGeom>
          <a:noFill/>
        </p:spPr>
        <p:txBody>
          <a:bodyPr wrap="square" rtlCol="0">
            <a:spAutoFit/>
          </a:bodyPr>
          <a:lstStyle/>
          <a:p>
            <a:r>
              <a:rPr lang="en-US" altLang="zh-CN" sz="1800" b="1" dirty="0">
                <a:solidFill>
                  <a:schemeClr val="bg1"/>
                </a:solidFill>
              </a:rPr>
              <a:t>Group 18:</a:t>
            </a:r>
            <a:r>
              <a:rPr lang="zh-CN" altLang="en-US" sz="1800" b="1" dirty="0">
                <a:solidFill>
                  <a:schemeClr val="bg1"/>
                </a:solidFill>
              </a:rPr>
              <a:t>祝文君，刘昱麟，丁晨怡，邹煜阳</a:t>
            </a:r>
            <a:r>
              <a:rPr lang="en-US" altLang="zh-CN" sz="1800" b="1" dirty="0">
                <a:solidFill>
                  <a:schemeClr val="bg1"/>
                </a:solidFill>
              </a:rPr>
              <a:t>,  </a:t>
            </a:r>
            <a:r>
              <a:rPr lang="zh-CN" altLang="en-US" sz="1800" b="1" dirty="0">
                <a:solidFill>
                  <a:schemeClr val="bg1"/>
                </a:solidFill>
              </a:rPr>
              <a:t>时若凯，朱晨阳，朱天圆，黄蕾，吕佳励</a:t>
            </a:r>
          </a:p>
          <a:p>
            <a:endParaRPr lang="zh-CN" altLang="en-US"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6"/>
          <p:cNvSpPr/>
          <p:nvPr/>
        </p:nvSpPr>
        <p:spPr bwMode="auto">
          <a:xfrm>
            <a:off x="966856" y="1382428"/>
            <a:ext cx="928063" cy="928063"/>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chemeClr val="accent3"/>
          </a:solidFill>
          <a:ln w="0">
            <a:noFill/>
            <a:prstDash val="solid"/>
            <a:round/>
          </a:ln>
        </p:spPr>
        <p:txBody>
          <a:bodyPr vert="horz" wrap="square" lIns="0" tIns="0" rIns="0" bIns="0" numCol="1" anchor="ctr" anchorCtr="1" compatLnSpc="1"/>
          <a:lstStyle/>
          <a:p>
            <a:endParaRPr lang="zh-CN" altLang="en-US" sz="14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8"/>
          <p:cNvSpPr/>
          <p:nvPr/>
        </p:nvSpPr>
        <p:spPr bwMode="auto">
          <a:xfrm>
            <a:off x="1465607" y="1092129"/>
            <a:ext cx="2536433" cy="2533701"/>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chemeClr val="accent1"/>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9"/>
          <p:cNvSpPr/>
          <p:nvPr/>
        </p:nvSpPr>
        <p:spPr bwMode="auto">
          <a:xfrm>
            <a:off x="532714" y="2423859"/>
            <a:ext cx="1802957" cy="1802956"/>
          </a:xfrm>
          <a:custGeom>
            <a:avLst/>
            <a:gdLst>
              <a:gd name="T0" fmla="*/ 660 w 1320"/>
              <a:gd name="T1" fmla="*/ 0 h 1320"/>
              <a:gd name="T2" fmla="*/ 1320 w 1320"/>
              <a:gd name="T3" fmla="*/ 660 h 1320"/>
              <a:gd name="T4" fmla="*/ 1320 w 1320"/>
              <a:gd name="T5" fmla="*/ 660 h 1320"/>
              <a:gd name="T6" fmla="*/ 660 w 1320"/>
              <a:gd name="T7" fmla="*/ 1320 h 1320"/>
              <a:gd name="T8" fmla="*/ 0 w 1320"/>
              <a:gd name="T9" fmla="*/ 660 h 1320"/>
              <a:gd name="T10" fmla="*/ 660 w 1320"/>
              <a:gd name="T11" fmla="*/ 0 h 1320"/>
              <a:gd name="T12" fmla="*/ 660 w 1320"/>
              <a:gd name="T13" fmla="*/ 0 h 1320"/>
            </a:gdLst>
            <a:ahLst/>
            <a:cxnLst>
              <a:cxn ang="0">
                <a:pos x="T0" y="T1"/>
              </a:cxn>
              <a:cxn ang="0">
                <a:pos x="T2" y="T3"/>
              </a:cxn>
              <a:cxn ang="0">
                <a:pos x="T4" y="T5"/>
              </a:cxn>
              <a:cxn ang="0">
                <a:pos x="T6" y="T7"/>
              </a:cxn>
              <a:cxn ang="0">
                <a:pos x="T8" y="T9"/>
              </a:cxn>
              <a:cxn ang="0">
                <a:pos x="T10" y="T11"/>
              </a:cxn>
              <a:cxn ang="0">
                <a:pos x="T12" y="T13"/>
              </a:cxn>
            </a:cxnLst>
            <a:rect l="0" t="0" r="r" b="b"/>
            <a:pathLst>
              <a:path w="1320" h="1320">
                <a:moveTo>
                  <a:pt x="660" y="0"/>
                </a:moveTo>
                <a:lnTo>
                  <a:pt x="1320" y="660"/>
                </a:lnTo>
                <a:lnTo>
                  <a:pt x="1320" y="660"/>
                </a:lnTo>
                <a:lnTo>
                  <a:pt x="660" y="1320"/>
                </a:lnTo>
                <a:lnTo>
                  <a:pt x="0" y="660"/>
                </a:lnTo>
                <a:lnTo>
                  <a:pt x="660" y="0"/>
                </a:lnTo>
                <a:lnTo>
                  <a:pt x="660" y="0"/>
                </a:lnTo>
                <a:close/>
              </a:path>
            </a:pathLst>
          </a:custGeom>
          <a:solidFill>
            <a:schemeClr val="accent5"/>
          </a:solidFill>
          <a:ln w="0">
            <a:noFill/>
            <a:prstDash val="solid"/>
            <a:round/>
          </a:ln>
        </p:spPr>
        <p:txBody>
          <a:bodyPr vert="horz" wrap="square" lIns="0" tIns="0" rIns="0" bIns="0" numCol="1" anchor="ctr" anchorCtr="1" compatLnSpc="1"/>
          <a:lstStyle/>
          <a:p>
            <a:endParaRPr lang="zh-CN" altLang="en-US" sz="2845"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0"/>
          <p:cNvSpPr/>
          <p:nvPr/>
        </p:nvSpPr>
        <p:spPr bwMode="auto">
          <a:xfrm>
            <a:off x="2037232" y="3370411"/>
            <a:ext cx="678927" cy="678926"/>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chemeClr val="accent2"/>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2"/>
          <p:cNvSpPr/>
          <p:nvPr/>
        </p:nvSpPr>
        <p:spPr bwMode="auto">
          <a:xfrm>
            <a:off x="3651833" y="1505396"/>
            <a:ext cx="811529" cy="809225"/>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chemeClr val="accent1"/>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7"/>
          <p:cNvSpPr/>
          <p:nvPr/>
        </p:nvSpPr>
        <p:spPr bwMode="auto">
          <a:xfrm>
            <a:off x="2177277" y="4083180"/>
            <a:ext cx="398835" cy="39747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3"/>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7"/>
          <p:cNvSpPr/>
          <p:nvPr/>
        </p:nvSpPr>
        <p:spPr bwMode="auto">
          <a:xfrm>
            <a:off x="2586502" y="607048"/>
            <a:ext cx="398835" cy="39747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1"/>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4314064" y="2183414"/>
            <a:ext cx="3177687" cy="520655"/>
          </a:xfrm>
          <a:prstGeom prst="rect">
            <a:avLst/>
          </a:prstGeom>
        </p:spPr>
        <p:txBody>
          <a:bodyPr wrap="square" lIns="0" tIns="0" rIns="0" bIns="0">
            <a:spAutoFit/>
          </a:bodyPr>
          <a:lstStyle/>
          <a:p>
            <a:pPr>
              <a:lnSpc>
                <a:spcPct val="150000"/>
              </a:lnSpc>
            </a:pPr>
            <a:r>
              <a:rPr lang="en-US" altLang="zh-CN" sz="2560" b="1" dirty="0">
                <a:solidFill>
                  <a:schemeClr val="bg1"/>
                </a:solidFill>
                <a:latin typeface="Arial" panose="020B0604020202020204" pitchFamily="34" charset="0"/>
                <a:ea typeface="微软雅黑" panose="020B0503020204020204" pitchFamily="34" charset="-122"/>
                <a:sym typeface="Arial" panose="020B0604020202020204" pitchFamily="34" charset="0"/>
              </a:rPr>
              <a:t>Background</a:t>
            </a:r>
            <a:endParaRPr lang="zh-CN" altLang="en-US" sz="256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1"/>
          <p:cNvSpPr txBox="1"/>
          <p:nvPr/>
        </p:nvSpPr>
        <p:spPr>
          <a:xfrm>
            <a:off x="4314065" y="2836502"/>
            <a:ext cx="2753959" cy="267766"/>
          </a:xfrm>
          <a:prstGeom prst="rect">
            <a:avLst/>
          </a:prstGeom>
          <a:noFill/>
        </p:spPr>
        <p:txBody>
          <a:bodyPr wrap="none" rtlCol="0">
            <a:spAutoFit/>
          </a:bodyPr>
          <a:lstStyle/>
          <a:p>
            <a:pPr marL="121920" lvl="1" indent="-121920">
              <a:buFont typeface="Arial" panose="020B0604020202020204" pitchFamily="34" charset="0"/>
              <a:buChar char="•"/>
            </a:pPr>
            <a:r>
              <a:rPr lang="en-US" altLang="zh-CN" sz="1140" dirty="0">
                <a:solidFill>
                  <a:schemeClr val="bg1"/>
                </a:solidFill>
                <a:latin typeface="Arial" panose="020B0604020202020204" pitchFamily="34" charset="0"/>
                <a:ea typeface="微软雅黑" panose="020B0503020204020204" pitchFamily="34" charset="-122"/>
                <a:sym typeface="Arial" panose="020B0604020202020204" pitchFamily="34" charset="0"/>
              </a:rPr>
              <a:t>Plaintiff: six women, including Dukes  </a:t>
            </a:r>
          </a:p>
        </p:txBody>
      </p:sp>
      <p:sp>
        <p:nvSpPr>
          <p:cNvPr id="24" name="TextBox 11"/>
          <p:cNvSpPr txBox="1"/>
          <p:nvPr/>
        </p:nvSpPr>
        <p:spPr>
          <a:xfrm>
            <a:off x="4314065" y="3123509"/>
            <a:ext cx="1607812" cy="267766"/>
          </a:xfrm>
          <a:prstGeom prst="rect">
            <a:avLst/>
          </a:prstGeom>
          <a:noFill/>
        </p:spPr>
        <p:txBody>
          <a:bodyPr wrap="none" rtlCol="0">
            <a:spAutoFit/>
          </a:bodyPr>
          <a:lstStyle/>
          <a:p>
            <a:pPr marL="121920" lvl="1" indent="-121920">
              <a:buFont typeface="Arial" panose="020B0604020202020204" pitchFamily="34" charset="0"/>
              <a:buChar char="•"/>
            </a:pPr>
            <a:r>
              <a:rPr lang="en-US" altLang="zh-CN" sz="114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Defendant: Walmart</a:t>
            </a:r>
            <a:endParaRPr lang="en-US" altLang="zh-CN" sz="114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矩形 81"/>
          <p:cNvSpPr/>
          <p:nvPr/>
        </p:nvSpPr>
        <p:spPr>
          <a:xfrm>
            <a:off x="2047833" y="1864208"/>
            <a:ext cx="1291976" cy="897297"/>
          </a:xfrm>
          <a:prstGeom prst="rect">
            <a:avLst/>
          </a:prstGeom>
        </p:spPr>
        <p:txBody>
          <a:bodyPr wrap="square" lIns="0" tIns="0" rIns="0" bIns="0">
            <a:spAutoFit/>
          </a:bodyPr>
          <a:lstStyle/>
          <a:p>
            <a:pPr algn="ctr"/>
            <a:r>
              <a:rPr lang="en-US" altLang="zh-CN" sz="384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p>
          <a:p>
            <a:pPr algn="ctr"/>
            <a:r>
              <a:rPr lang="en-US" altLang="zh-CN" sz="199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endParaRPr lang="zh-CN" altLang="en-US" sz="199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6427" y="309014"/>
            <a:ext cx="2232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Background</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Straight Connector 13"/>
          <p:cNvCxnSpPr/>
          <p:nvPr/>
        </p:nvCxnSpPr>
        <p:spPr>
          <a:xfrm rot="16200000" flipH="1">
            <a:off x="2870281" y="2847032"/>
            <a:ext cx="3428838" cy="2"/>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t="41235" r="15414" b="7160"/>
          <a:stretch>
            <a:fillRect/>
          </a:stretch>
        </p:blipFill>
        <p:spPr>
          <a:xfrm>
            <a:off x="219663" y="1132614"/>
            <a:ext cx="4179461" cy="2611553"/>
          </a:xfrm>
          <a:prstGeom prst="rect">
            <a:avLst/>
          </a:prstGeom>
        </p:spPr>
      </p:pic>
      <p:sp>
        <p:nvSpPr>
          <p:cNvPr id="3" name="文本框 2"/>
          <p:cNvSpPr txBox="1"/>
          <p:nvPr/>
        </p:nvSpPr>
        <p:spPr>
          <a:xfrm>
            <a:off x="4553649" y="758025"/>
            <a:ext cx="4122807" cy="3624069"/>
          </a:xfrm>
          <a:prstGeom prst="rect">
            <a:avLst/>
          </a:prstGeom>
          <a:noFill/>
        </p:spPr>
        <p:txBody>
          <a:bodyPr wrap="square" rtlCol="0">
            <a:spAutoFit/>
          </a:bodyPr>
          <a:lstStyle/>
          <a:p>
            <a:pPr marL="285750" indent="-285750">
              <a:buFont typeface="Wingdings" panose="05000000000000000000" pitchFamily="2" charset="2"/>
              <a:buChar char="l"/>
            </a:pPr>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cs typeface="Times New Roman Regular" panose="02020603050405020304"/>
              </a:rPr>
              <a:t>- In 2000, Betty Dukes and five other </a:t>
            </a:r>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women</a:t>
            </a:r>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cs typeface="Times New Roman Regular" panose="02020603050405020304"/>
              </a:rPr>
              <a:t> filed a class-action lawsuit against Walmart, alleging gender discrimination in pay and promotion.</a:t>
            </a:r>
          </a:p>
          <a:p>
            <a:pPr marL="285750" indent="-285750">
              <a:buFont typeface="Wingdings" panose="05000000000000000000" pitchFamily="2" charset="2"/>
              <a:buChar char="l"/>
            </a:pPr>
            <a:endParaRPr lang="zh-CN" altLang="zh-CN" sz="1800" b="1" dirty="0">
              <a:solidFill>
                <a:srgbClr val="C00000"/>
              </a:solidFill>
              <a:effectLst>
                <a:outerShdw blurRad="38100" dist="38100" dir="2700000" algn="tl">
                  <a:srgbClr val="000000">
                    <a:alpha val="43137"/>
                  </a:srgbClr>
                </a:outerShdw>
              </a:effectLst>
              <a:latin typeface=".AppleSystemUIFont"/>
              <a:ea typeface="宋体" pitchFamily="2" charset="-122"/>
              <a:cs typeface="宋体" pitchFamily="2" charset="-122"/>
            </a:endParaRPr>
          </a:p>
          <a:p>
            <a:pPr marL="285750" indent="-285750">
              <a:buFont typeface="Wingdings" panose="05000000000000000000" pitchFamily="2" charset="2"/>
              <a:buChar char="l"/>
            </a:pPr>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cs typeface="Times New Roman Regular" panose="02020603050405020304"/>
              </a:rPr>
              <a:t>- In June 2001, the lawsuit began in the United States District Court in San Francisco.</a:t>
            </a:r>
            <a:endParaRPr lang="zh-CN" altLang="zh-CN" sz="1800" b="1">
              <a:solidFill>
                <a:srgbClr val="C00000"/>
              </a:solidFill>
              <a:effectLst>
                <a:outerShdw blurRad="38100" dist="38100" dir="2700000" algn="tl">
                  <a:srgbClr val="000000">
                    <a:alpha val="43137"/>
                  </a:srgbClr>
                </a:outerShdw>
              </a:effectLst>
              <a:latin typeface=".AppleSystemUIFont"/>
              <a:ea typeface="宋体" pitchFamily="2" charset="-122"/>
              <a:cs typeface="宋体" pitchFamily="2" charset="-122"/>
            </a:endParaRPr>
          </a:p>
          <a:p>
            <a:endParaRPr lang="zh-CN" altLang="zh-CN" sz="1800" b="1" dirty="0">
              <a:solidFill>
                <a:srgbClr val="C00000"/>
              </a:solidFill>
              <a:effectLst>
                <a:outerShdw blurRad="38100" dist="38100" dir="2700000" algn="tl">
                  <a:srgbClr val="000000">
                    <a:alpha val="43137"/>
                  </a:srgbClr>
                </a:outerShdw>
              </a:effectLst>
              <a:latin typeface=".AppleSystemUIFont"/>
              <a:ea typeface="宋体" pitchFamily="2" charset="-122"/>
              <a:cs typeface="宋体" pitchFamily="2" charset="-122"/>
            </a:endParaRPr>
          </a:p>
          <a:p>
            <a:pPr marL="285750" indent="-285750">
              <a:buFont typeface="Wingdings" panose="05000000000000000000" pitchFamily="2" charset="2"/>
              <a:buChar char="l"/>
            </a:pPr>
            <a:r>
              <a:rPr lang="en-US" altLang="zh-CN" sz="18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cs typeface="Times New Roman Regular" panose="02020603050405020304"/>
              </a:rPr>
              <a:t>- The lawsuit sought to represent 1.6 million women who had worked at Walmart stores since Dec. 26, 1998.</a:t>
            </a: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6433" y="343639"/>
            <a:ext cx="2232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Background</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Straight Connector 13"/>
          <p:cNvCxnSpPr/>
          <p:nvPr/>
        </p:nvCxnSpPr>
        <p:spPr>
          <a:xfrm rot="16200000" flipH="1">
            <a:off x="2864629" y="2510010"/>
            <a:ext cx="3428838" cy="2"/>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 r="-67" b="14815"/>
          <a:stretch>
            <a:fillRect/>
          </a:stretch>
        </p:blipFill>
        <p:spPr>
          <a:xfrm>
            <a:off x="386314" y="1014096"/>
            <a:ext cx="3958962" cy="3082338"/>
          </a:xfrm>
          <a:prstGeom prst="rect">
            <a:avLst/>
          </a:prstGeom>
        </p:spPr>
      </p:pic>
      <p:sp>
        <p:nvSpPr>
          <p:cNvPr id="6" name="文本框 5"/>
          <p:cNvSpPr txBox="1"/>
          <p:nvPr/>
        </p:nvSpPr>
        <p:spPr>
          <a:xfrm>
            <a:off x="4804594" y="318829"/>
            <a:ext cx="3863633" cy="4732065"/>
          </a:xfrm>
          <a:prstGeom prst="rect">
            <a:avLst/>
          </a:prstGeom>
          <a:noFill/>
        </p:spPr>
        <p:txBody>
          <a:bodyPr wrap="square" rtlCol="0">
            <a:spAutoFit/>
          </a:bodyPr>
          <a:lstStyle/>
          <a:p>
            <a:pPr marL="285750" indent="-285750">
              <a:buFont typeface="Wingdings" panose="05000000000000000000" pitchFamily="2" charset="2"/>
              <a:buChar char="l"/>
            </a:pPr>
            <a:r>
              <a:rPr lang="en-US" altLang="zh-CN" sz="16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 Walmart appealed a federal district court's ruling in favor of class proof, arguing that the class did not satisfy the requirements for a class action.</a:t>
            </a:r>
          </a:p>
          <a:p>
            <a:pPr marL="285750" indent="-285750">
              <a:buFont typeface="Wingdings" panose="05000000000000000000" pitchFamily="2" charset="2"/>
              <a:buChar char="l"/>
            </a:pPr>
            <a:endParaRPr lang="zh-CN" altLang="zh-CN" sz="16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pPr marL="285750" indent="-285750">
              <a:buFont typeface="Wingdings" panose="05000000000000000000" pitchFamily="2" charset="2"/>
              <a:buChar char="l"/>
            </a:pPr>
            <a:r>
              <a:rPr lang="en-US" altLang="zh-CN" sz="16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 The Supreme Court agreed to hear Walmart's appeal on December 6, 2009.</a:t>
            </a:r>
          </a:p>
          <a:p>
            <a:pPr marL="285750" indent="-285750">
              <a:buFont typeface="Wingdings" panose="05000000000000000000" pitchFamily="2" charset="2"/>
              <a:buChar char="l"/>
            </a:pPr>
            <a:endParaRPr lang="zh-CN" altLang="zh-CN" sz="16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pPr marL="285750" indent="-285750">
              <a:buFont typeface="Wingdings" panose="05000000000000000000" pitchFamily="2" charset="2"/>
              <a:buChar char="l"/>
            </a:pPr>
            <a:r>
              <a:rPr lang="en-US" altLang="zh-CN" sz="16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 On June 20, 2011, the Supreme Court ruled in favor of Walmart, stating that the plaintiffs did not have enough in common to constitute a class action.</a:t>
            </a:r>
          </a:p>
          <a:p>
            <a:pPr marL="285750" indent="-285750">
              <a:buFont typeface="Wingdings" panose="05000000000000000000" pitchFamily="2" charset="2"/>
              <a:buChar char="l"/>
            </a:pPr>
            <a:endParaRPr lang="zh-CN" altLang="zh-CN" sz="16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pPr marL="285750" indent="-285750">
              <a:buFont typeface="Wingdings" panose="05000000000000000000" pitchFamily="2" charset="2"/>
              <a:buChar char="l"/>
            </a:pPr>
            <a:r>
              <a:rPr lang="en-US" altLang="zh-CN" sz="16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rPr>
              <a:t>- The court ruled unanimously on the lack of commonality and by a 5-4 majority that the case could not proceed as a class action.</a:t>
            </a:r>
            <a:endParaRPr lang="zh-CN" altLang="zh-CN" sz="1600" b="1" dirty="0">
              <a:solidFill>
                <a:srgbClr val="C00000"/>
              </a:solidFill>
              <a:effectLst>
                <a:outerShdw blurRad="38100" dist="38100" dir="2700000" algn="tl">
                  <a:srgbClr val="000000">
                    <a:alpha val="43137"/>
                  </a:srgbClr>
                </a:outerShdw>
              </a:effectLst>
              <a:latin typeface="Times New Roman Regular" panose="02020603050405020304"/>
              <a:ea typeface="宋体" pitchFamily="2" charset="-122"/>
            </a:endParaRPr>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6"/>
          <p:cNvSpPr/>
          <p:nvPr/>
        </p:nvSpPr>
        <p:spPr bwMode="auto">
          <a:xfrm>
            <a:off x="966856" y="1382428"/>
            <a:ext cx="928063" cy="928063"/>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chemeClr val="accent3"/>
          </a:solidFill>
          <a:ln w="0">
            <a:noFill/>
            <a:prstDash val="solid"/>
            <a:round/>
          </a:ln>
        </p:spPr>
        <p:txBody>
          <a:bodyPr vert="horz" wrap="square" lIns="0" tIns="0" rIns="0" bIns="0" numCol="1" anchor="ctr" anchorCtr="1" compatLnSpc="1"/>
          <a:lstStyle/>
          <a:p>
            <a:endParaRPr lang="zh-CN" altLang="en-US" sz="14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8"/>
          <p:cNvSpPr/>
          <p:nvPr/>
        </p:nvSpPr>
        <p:spPr bwMode="auto">
          <a:xfrm>
            <a:off x="1465607" y="1092129"/>
            <a:ext cx="2536433" cy="2533701"/>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chemeClr val="accent2"/>
          </a:solidFill>
          <a:ln w="0">
            <a:noFill/>
            <a:prstDash val="solid"/>
            <a:round/>
          </a:ln>
        </p:spPr>
        <p:txBody>
          <a:bodyPr vert="horz" wrap="square" lIns="91430" tIns="45714" rIns="91430" bIns="45714" numCol="1" anchor="t" anchorCtr="0" compatLnSpc="1"/>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9"/>
          <p:cNvSpPr/>
          <p:nvPr/>
        </p:nvSpPr>
        <p:spPr bwMode="auto">
          <a:xfrm>
            <a:off x="532714" y="2423859"/>
            <a:ext cx="1802957" cy="1802956"/>
          </a:xfrm>
          <a:custGeom>
            <a:avLst/>
            <a:gdLst>
              <a:gd name="T0" fmla="*/ 660 w 1320"/>
              <a:gd name="T1" fmla="*/ 0 h 1320"/>
              <a:gd name="T2" fmla="*/ 1320 w 1320"/>
              <a:gd name="T3" fmla="*/ 660 h 1320"/>
              <a:gd name="T4" fmla="*/ 1320 w 1320"/>
              <a:gd name="T5" fmla="*/ 660 h 1320"/>
              <a:gd name="T6" fmla="*/ 660 w 1320"/>
              <a:gd name="T7" fmla="*/ 1320 h 1320"/>
              <a:gd name="T8" fmla="*/ 0 w 1320"/>
              <a:gd name="T9" fmla="*/ 660 h 1320"/>
              <a:gd name="T10" fmla="*/ 660 w 1320"/>
              <a:gd name="T11" fmla="*/ 0 h 1320"/>
              <a:gd name="T12" fmla="*/ 660 w 1320"/>
              <a:gd name="T13" fmla="*/ 0 h 1320"/>
            </a:gdLst>
            <a:ahLst/>
            <a:cxnLst>
              <a:cxn ang="0">
                <a:pos x="T0" y="T1"/>
              </a:cxn>
              <a:cxn ang="0">
                <a:pos x="T2" y="T3"/>
              </a:cxn>
              <a:cxn ang="0">
                <a:pos x="T4" y="T5"/>
              </a:cxn>
              <a:cxn ang="0">
                <a:pos x="T6" y="T7"/>
              </a:cxn>
              <a:cxn ang="0">
                <a:pos x="T8" y="T9"/>
              </a:cxn>
              <a:cxn ang="0">
                <a:pos x="T10" y="T11"/>
              </a:cxn>
              <a:cxn ang="0">
                <a:pos x="T12" y="T13"/>
              </a:cxn>
            </a:cxnLst>
            <a:rect l="0" t="0" r="r" b="b"/>
            <a:pathLst>
              <a:path w="1320" h="1320">
                <a:moveTo>
                  <a:pt x="660" y="0"/>
                </a:moveTo>
                <a:lnTo>
                  <a:pt x="1320" y="660"/>
                </a:lnTo>
                <a:lnTo>
                  <a:pt x="1320" y="660"/>
                </a:lnTo>
                <a:lnTo>
                  <a:pt x="660" y="1320"/>
                </a:lnTo>
                <a:lnTo>
                  <a:pt x="0" y="660"/>
                </a:lnTo>
                <a:lnTo>
                  <a:pt x="660" y="0"/>
                </a:lnTo>
                <a:lnTo>
                  <a:pt x="660" y="0"/>
                </a:lnTo>
                <a:close/>
              </a:path>
            </a:pathLst>
          </a:custGeom>
          <a:solidFill>
            <a:schemeClr val="accent5"/>
          </a:solidFill>
          <a:ln w="0">
            <a:noFill/>
            <a:prstDash val="solid"/>
            <a:round/>
          </a:ln>
        </p:spPr>
        <p:txBody>
          <a:bodyPr vert="horz" wrap="square" lIns="0" tIns="0" rIns="0" bIns="0" numCol="1" anchor="ctr" anchorCtr="1" compatLnSpc="1"/>
          <a:lstStyle/>
          <a:p>
            <a:endParaRPr lang="zh-CN" altLang="en-US" sz="2845"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0"/>
          <p:cNvSpPr/>
          <p:nvPr/>
        </p:nvSpPr>
        <p:spPr bwMode="auto">
          <a:xfrm>
            <a:off x="2037232" y="3370411"/>
            <a:ext cx="678927" cy="678926"/>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chemeClr val="accent2"/>
          </a:solidFill>
          <a:ln w="0">
            <a:noFill/>
            <a:prstDash val="solid"/>
            <a:round/>
          </a:ln>
        </p:spPr>
        <p:txBody>
          <a:bodyPr vert="horz" wrap="square" lIns="91430" tIns="45714" rIns="91430" bIns="45714" numCol="1" anchor="t" anchorCtr="0" compatLnSpc="1"/>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2"/>
          <p:cNvSpPr/>
          <p:nvPr/>
        </p:nvSpPr>
        <p:spPr bwMode="auto">
          <a:xfrm>
            <a:off x="3651833" y="1505396"/>
            <a:ext cx="811529" cy="809225"/>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chemeClr val="accent1"/>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7"/>
          <p:cNvSpPr/>
          <p:nvPr/>
        </p:nvSpPr>
        <p:spPr bwMode="auto">
          <a:xfrm>
            <a:off x="2177277" y="4083180"/>
            <a:ext cx="398835" cy="39747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3"/>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7"/>
          <p:cNvSpPr/>
          <p:nvPr/>
        </p:nvSpPr>
        <p:spPr bwMode="auto">
          <a:xfrm>
            <a:off x="2586502" y="607048"/>
            <a:ext cx="398835" cy="39747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1"/>
          </a:solidFill>
          <a:ln w="0">
            <a:noFill/>
            <a:prstDash val="solid"/>
            <a:round/>
          </a:ln>
        </p:spPr>
        <p:txBody>
          <a:bodyPr vert="horz" wrap="square" lIns="91430" tIns="45714" rIns="91430" bIns="45714" numCol="1" anchor="t" anchorCtr="0" compatLnSpc="1"/>
          <a:lstStyle/>
          <a:p>
            <a:endParaRPr lang="zh-CN" altLang="en-US" sz="142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4314064" y="2183414"/>
            <a:ext cx="3177687" cy="520655"/>
          </a:xfrm>
          <a:prstGeom prst="rect">
            <a:avLst/>
          </a:prstGeom>
        </p:spPr>
        <p:txBody>
          <a:bodyPr wrap="square" lIns="0" tIns="0" rIns="0" bIns="0">
            <a:spAutoFit/>
          </a:bodyPr>
          <a:lstStyle/>
          <a:p>
            <a:pPr>
              <a:lnSpc>
                <a:spcPct val="150000"/>
              </a:lnSpc>
            </a:pPr>
            <a:r>
              <a:rPr lang="en-US" altLang="zh-CN" sz="2560" b="1" dirty="0">
                <a:solidFill>
                  <a:schemeClr val="bg1"/>
                </a:solidFill>
                <a:latin typeface="Arial" panose="020B0604020202020204" pitchFamily="34" charset="0"/>
                <a:ea typeface="微软雅黑" panose="020B0503020204020204" pitchFamily="34" charset="-122"/>
                <a:sym typeface="Arial" panose="020B0604020202020204" pitchFamily="34" charset="0"/>
              </a:rPr>
              <a:t>8 steps</a:t>
            </a:r>
            <a:endParaRPr lang="zh-CN" altLang="en-US" sz="256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矩形 81"/>
          <p:cNvSpPr/>
          <p:nvPr/>
        </p:nvSpPr>
        <p:spPr>
          <a:xfrm>
            <a:off x="1967769" y="1864208"/>
            <a:ext cx="1452104" cy="897297"/>
          </a:xfrm>
          <a:prstGeom prst="rect">
            <a:avLst/>
          </a:prstGeom>
        </p:spPr>
        <p:txBody>
          <a:bodyPr wrap="square" lIns="0" tIns="0" rIns="0" bIns="0">
            <a:spAutoFit/>
          </a:bodyPr>
          <a:lstStyle/>
          <a:p>
            <a:pPr algn="ctr"/>
            <a:r>
              <a:rPr lang="en-US" altLang="zh-CN" sz="384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p>
          <a:p>
            <a:pPr algn="ctr"/>
            <a:r>
              <a:rPr lang="en-US" altLang="zh-CN" sz="199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a:t>
            </a:r>
            <a:endParaRPr lang="zh-CN" altLang="en-US" sz="199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6390" y="278382"/>
            <a:ext cx="2232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8 steps</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p:cNvSpPr/>
          <p:nvPr/>
        </p:nvSpPr>
        <p:spPr>
          <a:xfrm>
            <a:off x="-8230" y="586159"/>
            <a:ext cx="9142369" cy="38914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32"/>
          <p:cNvSpPr txBox="1"/>
          <p:nvPr/>
        </p:nvSpPr>
        <p:spPr>
          <a:xfrm>
            <a:off x="4504357" y="904264"/>
            <a:ext cx="4311748" cy="3447098"/>
          </a:xfrm>
          <a:prstGeom prst="rect">
            <a:avLst/>
          </a:prstGeom>
          <a:noFill/>
        </p:spPr>
        <p:txBody>
          <a:bodyPr wrap="square" rtlCol="0">
            <a:spAutoFit/>
          </a:bodyPr>
          <a:lstStyle/>
          <a:p>
            <a:r>
              <a:rPr lang="en-US" altLang="zh-CN" sz="2400" b="1" dirty="0">
                <a:solidFill>
                  <a:schemeClr val="bg1"/>
                </a:solidFill>
              </a:rPr>
              <a:t>1. </a:t>
            </a:r>
            <a:r>
              <a:rPr lang="en-US" altLang="zh-CN" sz="2000" b="1" dirty="0">
                <a:solidFill>
                  <a:schemeClr val="bg1"/>
                </a:solidFill>
              </a:rPr>
              <a:t>Facts of the case (claims and reasons of both parties):</a:t>
            </a:r>
            <a:endParaRPr lang="zh-CN" altLang="zh-CN" sz="2000" b="1" dirty="0">
              <a:solidFill>
                <a:schemeClr val="bg1"/>
              </a:solidFill>
            </a:endParaRPr>
          </a:p>
          <a:p>
            <a:r>
              <a:rPr lang="en-US" altLang="zh-CN" sz="2000" b="1" dirty="0">
                <a:solidFill>
                  <a:schemeClr val="bg1"/>
                </a:solidFill>
              </a:rPr>
              <a:t>The plaintiffs accused Walmart of gender discrimination in its pay and promotion policies and practices, while the defendants claimed that the company's pay and promotion policies were fair and equitable, and the plaintiffs pointed to only individual cases.</a:t>
            </a:r>
          </a:p>
          <a:p>
            <a:endParaRPr lang="zh-CN" altLang="zh-CN" sz="1400" b="1" dirty="0">
              <a:solidFill>
                <a:schemeClr val="bg1"/>
              </a:solidFill>
            </a:endParaRPr>
          </a:p>
        </p:txBody>
      </p:sp>
      <p:sp>
        <p:nvSpPr>
          <p:cNvPr id="11" name="矩形 10"/>
          <p:cNvSpPr/>
          <p:nvPr/>
        </p:nvSpPr>
        <p:spPr>
          <a:xfrm>
            <a:off x="-1"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3"/>
          <a:stretch>
            <a:fillRect/>
          </a:stretch>
        </p:blipFill>
        <p:spPr>
          <a:xfrm>
            <a:off x="-1" y="586160"/>
            <a:ext cx="4248444" cy="39512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6390" y="278382"/>
            <a:ext cx="2232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8 steps</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p:cNvSpPr/>
          <p:nvPr/>
        </p:nvSpPr>
        <p:spPr>
          <a:xfrm>
            <a:off x="4290646" y="586159"/>
            <a:ext cx="4852537" cy="38914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32"/>
          <p:cNvSpPr txBox="1"/>
          <p:nvPr/>
        </p:nvSpPr>
        <p:spPr>
          <a:xfrm>
            <a:off x="4561041" y="1097971"/>
            <a:ext cx="4582142" cy="2308324"/>
          </a:xfrm>
          <a:prstGeom prst="rect">
            <a:avLst/>
          </a:prstGeom>
          <a:noFill/>
        </p:spPr>
        <p:txBody>
          <a:bodyPr wrap="square" rtlCol="0">
            <a:spAutoFit/>
          </a:bodyPr>
          <a:lstStyle/>
          <a:p>
            <a:endParaRPr lang="zh-CN" altLang="zh-CN" sz="2000" b="1" dirty="0">
              <a:solidFill>
                <a:schemeClr val="bg1"/>
              </a:solidFill>
            </a:endParaRPr>
          </a:p>
          <a:p>
            <a:r>
              <a:rPr lang="en-US" altLang="zh-CN" sz="2800" b="1" dirty="0">
                <a:solidFill>
                  <a:schemeClr val="bg1"/>
                </a:solidFill>
              </a:rPr>
              <a:t>2. </a:t>
            </a:r>
            <a:r>
              <a:rPr lang="en-US" altLang="zh-CN" sz="2400" b="1" dirty="0">
                <a:solidFill>
                  <a:schemeClr val="bg1"/>
                </a:solidFill>
              </a:rPr>
              <a:t>Is employment discrimination a common problem in the company rather than an isolated case and Whether the class action requirements have been met.</a:t>
            </a:r>
            <a:endParaRPr lang="zh-CN" altLang="zh-CN" sz="2400" b="1" dirty="0">
              <a:solidFill>
                <a:schemeClr val="bg1"/>
              </a:solidFill>
            </a:endParaRPr>
          </a:p>
        </p:txBody>
      </p:sp>
      <p:sp>
        <p:nvSpPr>
          <p:cNvPr id="11" name="矩形 10"/>
          <p:cNvSpPr/>
          <p:nvPr/>
        </p:nvSpPr>
        <p:spPr>
          <a:xfrm>
            <a:off x="-1"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rotWithShape="1">
          <a:blip r:embed="rId3"/>
          <a:srcRect b="15468"/>
          <a:stretch>
            <a:fillRect/>
          </a:stretch>
        </p:blipFill>
        <p:spPr>
          <a:xfrm>
            <a:off x="-1" y="586159"/>
            <a:ext cx="4353952" cy="38381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6390" y="278382"/>
            <a:ext cx="2232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8 steps</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1" y="5020022"/>
            <a:ext cx="7056409" cy="12347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660231" y="5020022"/>
            <a:ext cx="2491997" cy="12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339502"/>
            <a:ext cx="467544" cy="216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8676456" y="339502"/>
            <a:ext cx="467544" cy="21602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p:cNvSpPr/>
          <p:nvPr/>
        </p:nvSpPr>
        <p:spPr>
          <a:xfrm>
            <a:off x="-2" y="684126"/>
            <a:ext cx="4845503" cy="3775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32"/>
          <p:cNvSpPr txBox="1"/>
          <p:nvPr/>
        </p:nvSpPr>
        <p:spPr>
          <a:xfrm>
            <a:off x="-8231" y="714759"/>
            <a:ext cx="4532905" cy="3539430"/>
          </a:xfrm>
          <a:prstGeom prst="rect">
            <a:avLst/>
          </a:prstGeom>
          <a:noFill/>
        </p:spPr>
        <p:txBody>
          <a:bodyPr wrap="square" rtlCol="0">
            <a:spAutoFit/>
          </a:bodyPr>
          <a:lstStyle/>
          <a:p>
            <a:pPr marL="107950"/>
            <a:r>
              <a:rPr lang="en-US" altLang="zh-CN" sz="1600" b="1" dirty="0">
                <a:solidFill>
                  <a:schemeClr val="bg1"/>
                </a:solidFill>
              </a:rPr>
              <a:t>3. </a:t>
            </a:r>
            <a:r>
              <a:rPr lang="en-US" altLang="zh-CN" sz="1400" b="1" dirty="0">
                <a:solidFill>
                  <a:schemeClr val="bg1"/>
                </a:solidFill>
              </a:rPr>
              <a:t>What are the reasons and conclusions?</a:t>
            </a:r>
            <a:endParaRPr lang="zh-CN" altLang="zh-CN" sz="1400" b="1" dirty="0">
              <a:solidFill>
                <a:schemeClr val="bg1"/>
              </a:solidFill>
            </a:endParaRPr>
          </a:p>
          <a:p>
            <a:pPr marL="107950"/>
            <a:r>
              <a:rPr lang="en-US" altLang="zh-CN" sz="1400" b="1" dirty="0">
                <a:solidFill>
                  <a:schemeClr val="bg1"/>
                </a:solidFill>
              </a:rPr>
              <a:t>Conclusion: The plaintiff does not meet the requirements of the class action "there are common issues of law or fact, including the plaintiff's claim to represent the other members and the plaintiff adequately represents the interests of the class", so the class action is not established.</a:t>
            </a:r>
          </a:p>
          <a:p>
            <a:pPr marL="107950"/>
            <a:endParaRPr lang="zh-CN" altLang="zh-CN" sz="1400" b="1" dirty="0">
              <a:solidFill>
                <a:schemeClr val="bg1"/>
              </a:solidFill>
            </a:endParaRPr>
          </a:p>
          <a:p>
            <a:pPr marL="107950"/>
            <a:r>
              <a:rPr lang="en-US" altLang="zh-CN" sz="1400" b="1" dirty="0">
                <a:solidFill>
                  <a:schemeClr val="bg1"/>
                </a:solidFill>
              </a:rPr>
              <a:t>Reason: The judge determined that for a class action to be established, there must be a common problem of law or fact among the class members. In this case, the plaintiff alleged a violation of Title VII, which can be violated in different ways. Employees from the same company who claim Title VII injuries, even if they are different, do not automatically have actionable commonalities. Therefore, the class action is not valid.</a:t>
            </a:r>
            <a:endParaRPr lang="zh-CN" altLang="zh-CN" sz="1800" b="1" dirty="0">
              <a:solidFill>
                <a:schemeClr val="bg1"/>
              </a:solidFill>
            </a:endParaRPr>
          </a:p>
        </p:txBody>
      </p:sp>
      <p:sp>
        <p:nvSpPr>
          <p:cNvPr id="11" name="矩形 10"/>
          <p:cNvSpPr/>
          <p:nvPr/>
        </p:nvSpPr>
        <p:spPr>
          <a:xfrm>
            <a:off x="-1"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098" name="Picture 2" descr="Walmart Stores, Inc. v. Dukes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500" y="714758"/>
            <a:ext cx="4298499" cy="3744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法制宣传"/>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4"/>
</p:tagLst>
</file>

<file path=ppt/theme/theme1.xml><?xml version="1.0" encoding="utf-8"?>
<a:theme xmlns:a="http://schemas.openxmlformats.org/drawingml/2006/main" name="www.2ppt.com">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1418</Words>
  <Application>Microsoft Office PowerPoint</Application>
  <PresentationFormat>全屏显示(16:9)</PresentationFormat>
  <Paragraphs>140</Paragraphs>
  <Slides>25</Slides>
  <Notes>22</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25</vt:i4>
      </vt:variant>
    </vt:vector>
  </HeadingPairs>
  <TitlesOfParts>
    <vt:vector size="42" baseType="lpstr">
      <vt:lpstr>Wingdings</vt:lpstr>
      <vt:lpstr>Arial Regular</vt:lpstr>
      <vt:lpstr>Calibri</vt:lpstr>
      <vt:lpstr>.AppleSystemUIFont</vt:lpstr>
      <vt:lpstr>造字工房俊雅锐宋体验版常规体</vt:lpstr>
      <vt:lpstr>Times New Roman Bold Italic</vt:lpstr>
      <vt:lpstr>微软雅黑</vt:lpstr>
      <vt:lpstr>Calibri Light</vt:lpstr>
      <vt:lpstr>PingFangSC-Regular</vt:lpstr>
      <vt:lpstr>Arial Bold</vt:lpstr>
      <vt:lpstr>方正正黑简体</vt:lpstr>
      <vt:lpstr>Arial</vt:lpstr>
      <vt:lpstr>Times New Roman Regular</vt:lpstr>
      <vt:lpstr>等线</vt:lpstr>
      <vt:lpstr>Times New Roman</vt:lpstr>
      <vt:lpstr>www.2ppt.com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企业法律</dc:title>
  <dc:subject>企业法律</dc:subject>
  <dc:creator>srk</dc:creator>
  <cp:keywords>企业法律</cp:keywords>
  <dc:description>企业法律</dc:description>
  <cp:lastModifiedBy>1220017311@student.must.edu.mo</cp:lastModifiedBy>
  <cp:revision>15</cp:revision>
  <dcterms:created xsi:type="dcterms:W3CDTF">2023-11-19T13:08:05Z</dcterms:created>
  <dcterms:modified xsi:type="dcterms:W3CDTF">2023-11-21T10:11:39Z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2052-5.2.1.7798</vt:lpwstr>
  </property>
  <property fmtid="{D5CDD505-2E9C-101B-9397-08002B2CF9AE}" pid="3" name="ICV">
    <vt:lpwstr>0FDCAE707DEBEB4CB5085A6513028CC7_43</vt:lpwstr>
  </property>
</Properties>
</file>